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!content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90" r:id="rId4"/>
    <p:sldId id="282" r:id="rId5"/>
    <p:sldId id="283" r:id="rId6"/>
    <p:sldId id="295" r:id="rId7"/>
    <p:sldId id="297" r:id="rId8"/>
    <p:sldId id="304" r:id="rId9"/>
    <p:sldId id="296" r:id="rId10"/>
    <p:sldId id="298" r:id="rId11"/>
    <p:sldId id="300" r:id="rId12"/>
    <p:sldId id="301" r:id="rId13"/>
    <p:sldId id="303" r:id="rId14"/>
    <p:sldId id="302" r:id="rId15"/>
    <p:sldId id="294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9966"/>
    <a:srgbClr val="FF66FF"/>
    <a:srgbClr val="CCFF33"/>
    <a:srgbClr val="FFFF66"/>
    <a:srgbClr val="D0F00E"/>
    <a:srgbClr val="00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5" autoAdjust="0"/>
  </p:normalViewPr>
  <p:slideViewPr>
    <p:cSldViewPr>
      <p:cViewPr varScale="1">
        <p:scale>
          <a:sx n="73" d="100"/>
          <a:sy n="73" d="100"/>
        </p:scale>
        <p:origin x="-120" y="-4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699580A-0B6D-4132-BA50-882EB1D8F7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20" y="-459433"/>
            <a:ext cx="13105456" cy="816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26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DB3574B4-CC10-4591-B638-4645D19D0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40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92F56DB-6D13-4822-8358-FC4D603113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934"/>
            <a:ext cx="2999656" cy="82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4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D99429E-1EBE-4E40-9CF1-629EAB94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A885925-FF2A-49CB-A905-933B7CF03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0D2BFCB-9A9C-432A-8214-ABA44CE0C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FB580-35D7-4576-9D7A-F117C720FE1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496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4AF87E2E-D851-4C21-9C2B-0A67D393B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2A007C1B-17A8-4D88-938E-CCC2714110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01992D1-76F7-41ED-84C0-EDB4D1329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C0F45E-E3A6-4893-B28C-4918D9EFF6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C181510-EE75-4660-BD34-E82EFD330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36159F5-4225-4B06-BE1A-D53D1CDCFF8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2474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!content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3152FFA-A9CB-4B26-B411-342DEB28784C}"/>
              </a:ext>
            </a:extLst>
          </p:cNvPr>
          <p:cNvSpPr/>
          <p:nvPr/>
        </p:nvSpPr>
        <p:spPr>
          <a:xfrm>
            <a:off x="-155848" y="2269321"/>
            <a:ext cx="125885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辅助（平行）线的妙用</a:t>
            </a:r>
            <a:endParaRPr lang="zh-CN" altLang="en-US" sz="60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F64E340-FC8E-4F67-9368-DEFEC5574BE5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766C7A-FAF5-4B5A-AFDF-DCFA5F5E62C9}"/>
              </a:ext>
            </a:extLst>
          </p:cNvPr>
          <p:cNvSpPr txBox="1"/>
          <p:nvPr/>
        </p:nvSpPr>
        <p:spPr>
          <a:xfrm>
            <a:off x="154733" y="989647"/>
            <a:ext cx="7311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类型二：含多个拐点的平行线问题。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752E0F46-889D-440A-BBAA-90C28FE25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33" y="1604420"/>
            <a:ext cx="119538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如图，直线</a:t>
            </a:r>
            <a:r>
              <a:rPr kumimoji="1" lang="en-US" altLang="zh-CN" sz="3600" i="1" dirty="0"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32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en-US" altLang="en-US" sz="36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kumimoji="1" lang="en-US" altLang="zh-CN" sz="3600" i="1" dirty="0"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3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kumimoji="1" lang="el-GR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α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∠</a:t>
            </a:r>
            <a:r>
              <a:rPr kumimoji="1" lang="el-GR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β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1=40°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，则∠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2=______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4516197-5253-4FF0-8D91-39C957C2856D}"/>
              </a:ext>
            </a:extLst>
          </p:cNvPr>
          <p:cNvGrpSpPr/>
          <p:nvPr/>
        </p:nvGrpSpPr>
        <p:grpSpPr>
          <a:xfrm>
            <a:off x="8112224" y="2188923"/>
            <a:ext cx="3451224" cy="3116407"/>
            <a:chOff x="8112224" y="2188923"/>
            <a:chExt cx="3451224" cy="3116407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9408803-13D1-4BB7-93B8-4F7C925B72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2224" y="2492896"/>
              <a:ext cx="3451224" cy="2524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BB985015-E205-4960-93A0-E7EB5C1E1D30}"/>
                </a:ext>
              </a:extLst>
            </p:cNvPr>
            <p:cNvSpPr txBox="1"/>
            <p:nvPr/>
          </p:nvSpPr>
          <p:spPr>
            <a:xfrm>
              <a:off x="9045748" y="4658999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/>
                <a:t>A</a:t>
              </a:r>
              <a:endParaRPr lang="zh-CN" altLang="en-US" sz="3600" b="1" dirty="0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C9779406-6AE8-4EC1-8C49-C16F4A25CBB6}"/>
                </a:ext>
              </a:extLst>
            </p:cNvPr>
            <p:cNvSpPr txBox="1"/>
            <p:nvPr/>
          </p:nvSpPr>
          <p:spPr>
            <a:xfrm>
              <a:off x="10201100" y="3645024"/>
              <a:ext cx="575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/>
                <a:t>B</a:t>
              </a:r>
              <a:endParaRPr lang="zh-CN" altLang="en-US" sz="3600" b="1" dirty="0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98E9C8C-B9C6-4659-B739-9F263DDE7D4D}"/>
                </a:ext>
              </a:extLst>
            </p:cNvPr>
            <p:cNvSpPr txBox="1"/>
            <p:nvPr/>
          </p:nvSpPr>
          <p:spPr>
            <a:xfrm>
              <a:off x="9821438" y="2188923"/>
              <a:ext cx="575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/>
                <a:t>C</a:t>
              </a:r>
              <a:endParaRPr lang="zh-CN" altLang="en-US" sz="3600" b="1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6E486B12-0533-4C39-933B-BE8CE105686E}"/>
                </a:ext>
              </a:extLst>
            </p:cNvPr>
            <p:cNvSpPr txBox="1"/>
            <p:nvPr/>
          </p:nvSpPr>
          <p:spPr>
            <a:xfrm>
              <a:off x="8470328" y="3252782"/>
              <a:ext cx="575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/>
                <a:t>D</a:t>
              </a:r>
              <a:endParaRPr lang="zh-CN" altLang="en-US" sz="3600" b="1" dirty="0"/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3E46D27-5DDC-4960-849E-5D692AFABCFA}"/>
              </a:ext>
            </a:extLst>
          </p:cNvPr>
          <p:cNvSpPr/>
          <p:nvPr/>
        </p:nvSpPr>
        <p:spPr>
          <a:xfrm>
            <a:off x="628552" y="2435179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  <a:r>
              <a:rPr kumimoji="1"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延长</a:t>
            </a:r>
            <a:r>
              <a:rPr kumimoji="1" lang="en-US" altLang="zh-CN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交直线</a:t>
            </a:r>
            <a:r>
              <a:rPr kumimoji="1" lang="en-US" altLang="zh-CN" sz="2800" i="1" dirty="0">
                <a:solidFill>
                  <a:srgbClr val="00206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2800" i="1" baseline="-25000" dirty="0">
                <a:solidFill>
                  <a:srgbClr val="00206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2</a:t>
            </a:r>
            <a:r>
              <a:rPr kumimoji="1"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于点</a:t>
            </a:r>
            <a:r>
              <a:rPr kumimoji="1" lang="en-US" altLang="zh-CN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</a:p>
          <a:p>
            <a:r>
              <a:rPr kumimoji="1"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</a:t>
            </a:r>
            <a:r>
              <a:rPr kumimoji="1" lang="en-US" altLang="zh-CN" sz="2800" i="1" dirty="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2800" i="1" baseline="-25000" dirty="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1</a:t>
            </a:r>
            <a:r>
              <a:rPr kumimoji="1" lang="en-US" altLang="en-US" sz="2800" i="1" dirty="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∥ </a:t>
            </a:r>
            <a:r>
              <a:rPr kumimoji="1" lang="en-US" altLang="zh-CN" sz="2800" i="1" dirty="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l</a:t>
            </a:r>
            <a:r>
              <a:rPr kumimoji="1" lang="en-US" altLang="zh-CN" sz="2800" i="1" baseline="-25000" dirty="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2</a:t>
            </a:r>
            <a:r>
              <a:rPr kumimoji="1" lang="en-US" altLang="zh-CN" sz="2800" i="1" dirty="0">
                <a:solidFill>
                  <a:srgbClr val="FF0000"/>
                </a:solidFill>
                <a:latin typeface="Bahnschrift SemiBold" panose="020B0502040204020203" pitchFamily="34" charset="0"/>
                <a:ea typeface="微软雅黑" panose="020B0503020204020204" pitchFamily="34" charset="-122"/>
              </a:rPr>
              <a:t> </a:t>
            </a:r>
          </a:p>
          <a:p>
            <a:r>
              <a:rPr kumimoji="1"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kumimoji="1"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3=∠1=40°</a:t>
            </a:r>
            <a:endParaRPr kumimoji="1"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kumimoji="1" lang="el-GR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α=∠β</a:t>
            </a:r>
            <a:endParaRPr kumimoji="1" lang="zh-CN" altLang="el-GR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l-GR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kumimoji="1"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zh-CN" sz="28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kumimoji="1"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CD</a:t>
            </a:r>
            <a:endParaRPr kumimoji="1"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kumimoji="1"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2+∠3=180°</a:t>
            </a:r>
            <a:endParaRPr kumimoji="1"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kumimoji="1"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2=180°-∠3=180°-40°=140°</a:t>
            </a:r>
            <a:endParaRPr kumimoji="1"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Line 15">
            <a:extLst>
              <a:ext uri="{FF2B5EF4-FFF2-40B4-BE49-F238E27FC236}">
                <a16:creationId xmlns:a16="http://schemas.microsoft.com/office/drawing/2014/main" xmlns="" id="{0AAF7507-3493-4550-B285-BBB739C622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4282" y="3531889"/>
            <a:ext cx="1371178" cy="1127099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68466721-957C-4DA8-BD8C-B2C3F2891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9996" y="4417459"/>
            <a:ext cx="4343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xmlns="" id="{2537FE85-BB3D-4636-A724-0A8FECBFB8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49292" y="4673988"/>
            <a:ext cx="1371178" cy="1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8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F64E340-FC8E-4F67-9368-DEFEC5574BE5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766C7A-FAF5-4B5A-AFDF-DCFA5F5E62C9}"/>
              </a:ext>
            </a:extLst>
          </p:cNvPr>
          <p:cNvSpPr txBox="1"/>
          <p:nvPr/>
        </p:nvSpPr>
        <p:spPr>
          <a:xfrm>
            <a:off x="154733" y="989647"/>
            <a:ext cx="7311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类型二：含多个拐点的平行线问题。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11580DE-BC01-4AEB-94FA-17ABF78C90CB}"/>
              </a:ext>
            </a:extLst>
          </p:cNvPr>
          <p:cNvSpPr/>
          <p:nvPr/>
        </p:nvSpPr>
        <p:spPr>
          <a:xfrm>
            <a:off x="259898" y="1668123"/>
            <a:ext cx="116722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如图，若 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AB// CD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 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BEF=70°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，则∠ 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ABE+∠ EFC+∠ FCD 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的度数是 （      ）</a:t>
            </a:r>
          </a:p>
          <a:p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215°    B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250°    C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320°    D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．无法知道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3A46CFA-37AA-4AAC-ADA0-DF46D7D464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37"/>
          <a:stretch/>
        </p:blipFill>
        <p:spPr>
          <a:xfrm>
            <a:off x="8184232" y="3331485"/>
            <a:ext cx="3240360" cy="2257756"/>
          </a:xfrm>
          <a:prstGeom prst="rect">
            <a:avLst/>
          </a:prstGeom>
        </p:spPr>
      </p:pic>
      <p:sp>
        <p:nvSpPr>
          <p:cNvPr id="10" name="Text Box 11">
            <a:extLst>
              <a:ext uri="{FF2B5EF4-FFF2-40B4-BE49-F238E27FC236}">
                <a16:creationId xmlns:a16="http://schemas.microsoft.com/office/drawing/2014/main" xmlns="" id="{7798653C-C6BA-4752-8027-3423ECBC6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9976" y="4572417"/>
            <a:ext cx="4343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</a:t>
            </a:r>
          </a:p>
        </p:txBody>
      </p:sp>
      <p:sp>
        <p:nvSpPr>
          <p:cNvPr id="11" name="Line 15">
            <a:extLst>
              <a:ext uri="{FF2B5EF4-FFF2-40B4-BE49-F238E27FC236}">
                <a16:creationId xmlns:a16="http://schemas.microsoft.com/office/drawing/2014/main" xmlns="" id="{A3650651-033B-4B78-BF41-5E6E96A5C9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46336" y="4839180"/>
            <a:ext cx="1371178" cy="1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F64E340-FC8E-4F67-9368-DEFEC5574BE5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766C7A-FAF5-4B5A-AFDF-DCFA5F5E62C9}"/>
              </a:ext>
            </a:extLst>
          </p:cNvPr>
          <p:cNvSpPr txBox="1"/>
          <p:nvPr/>
        </p:nvSpPr>
        <p:spPr>
          <a:xfrm>
            <a:off x="154733" y="989647"/>
            <a:ext cx="7311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类型二：含多个拐点的平行线问题。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5BC74AB-4CBA-41BA-B312-EF482D43BB73}"/>
              </a:ext>
            </a:extLst>
          </p:cNvPr>
          <p:cNvSpPr/>
          <p:nvPr/>
        </p:nvSpPr>
        <p:spPr>
          <a:xfrm>
            <a:off x="154733" y="1516992"/>
            <a:ext cx="12037266" cy="148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如图，直线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zh-CN" sz="32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EFA=30°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FGH=90°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HMN=30°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CNP=50°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，则∠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GHM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的度数为</a:t>
            </a:r>
            <a:r>
              <a:rPr kumimoji="1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0F3F3AB-10B5-4315-BC3E-6FC60A341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68208" y="2636912"/>
            <a:ext cx="3528392" cy="3445857"/>
          </a:xfrm>
          <a:prstGeom prst="rect">
            <a:avLst/>
          </a:prstGeom>
        </p:spPr>
      </p:pic>
      <p:sp>
        <p:nvSpPr>
          <p:cNvPr id="10" name="Line 15">
            <a:extLst>
              <a:ext uri="{FF2B5EF4-FFF2-40B4-BE49-F238E27FC236}">
                <a16:creationId xmlns:a16="http://schemas.microsoft.com/office/drawing/2014/main" xmlns="" id="{9A06DF07-68BE-4430-8C4F-6989CD12AF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976320" y="4281048"/>
            <a:ext cx="1143106" cy="12048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xmlns="" id="{1709786D-7E9B-4729-9584-58C2F5B43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8048" y="3964994"/>
            <a:ext cx="4343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04772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F269288-8868-4AB2-8139-4971BEBF3F18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pic>
        <p:nvPicPr>
          <p:cNvPr id="6" name="图片 1">
            <a:extLst>
              <a:ext uri="{FF2B5EF4-FFF2-40B4-BE49-F238E27FC236}">
                <a16:creationId xmlns:a16="http://schemas.microsoft.com/office/drawing/2014/main" xmlns="" id="{37AF16A1-6C76-41E1-8EFF-1F16A2478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8" b="60610"/>
          <a:stretch/>
        </p:blipFill>
        <p:spPr bwMode="auto">
          <a:xfrm>
            <a:off x="204864" y="1068079"/>
            <a:ext cx="8112003" cy="199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">
            <a:extLst>
              <a:ext uri="{FF2B5EF4-FFF2-40B4-BE49-F238E27FC236}">
                <a16:creationId xmlns:a16="http://schemas.microsoft.com/office/drawing/2014/main" xmlns="" id="{5CC6B7E7-CCA1-4B95-AB4D-3D64C7D46F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5"/>
          <a:stretch/>
        </p:blipFill>
        <p:spPr bwMode="auto">
          <a:xfrm>
            <a:off x="204863" y="3905842"/>
            <a:ext cx="8112003" cy="14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">
            <a:extLst>
              <a:ext uri="{FF2B5EF4-FFF2-40B4-BE49-F238E27FC236}">
                <a16:creationId xmlns:a16="http://schemas.microsoft.com/office/drawing/2014/main" xmlns="" id="{51D02724-21FC-4868-BF7B-CC2B949DA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6" t="39788" r="49162" b="21221"/>
          <a:stretch/>
        </p:blipFill>
        <p:spPr bwMode="auto">
          <a:xfrm>
            <a:off x="8668450" y="923657"/>
            <a:ext cx="3318686" cy="250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">
            <a:extLst>
              <a:ext uri="{FF2B5EF4-FFF2-40B4-BE49-F238E27FC236}">
                <a16:creationId xmlns:a16="http://schemas.microsoft.com/office/drawing/2014/main" xmlns="" id="{ABEAC0DC-F61F-4AAD-BAFE-6A00A57976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1" t="39788" r="4549" b="21221"/>
          <a:stretch/>
        </p:blipFill>
        <p:spPr bwMode="auto">
          <a:xfrm>
            <a:off x="8336363" y="3717032"/>
            <a:ext cx="3744160" cy="250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BF9D583-A4D9-4535-A61B-81570898E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5236" y="2114360"/>
            <a:ext cx="571429" cy="4095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6680107-C7A8-48FB-A5AE-DE5626193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479" y="4433198"/>
            <a:ext cx="571429" cy="4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93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F269288-8868-4AB2-8139-4971BEBF3F18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9CDC10A-941A-4CCE-9748-3E2C06F830F3}"/>
              </a:ext>
            </a:extLst>
          </p:cNvPr>
          <p:cNvGrpSpPr/>
          <p:nvPr/>
        </p:nvGrpSpPr>
        <p:grpSpPr>
          <a:xfrm>
            <a:off x="549861" y="3463142"/>
            <a:ext cx="2286344" cy="1465605"/>
            <a:chOff x="7536160" y="1988840"/>
            <a:chExt cx="4680193" cy="2817741"/>
          </a:xfrm>
        </p:grpSpPr>
        <p:sp>
          <p:nvSpPr>
            <p:cNvPr id="4" name="Line 3">
              <a:extLst>
                <a:ext uri="{FF2B5EF4-FFF2-40B4-BE49-F238E27FC236}">
                  <a16:creationId xmlns:a16="http://schemas.microsoft.com/office/drawing/2014/main" xmlns="" id="{80AE603E-65D6-45F0-9B6B-801D329B3C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8208" y="2349201"/>
              <a:ext cx="295275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Line 4">
              <a:extLst>
                <a:ext uri="{FF2B5EF4-FFF2-40B4-BE49-F238E27FC236}">
                  <a16:creationId xmlns:a16="http://schemas.microsoft.com/office/drawing/2014/main" xmlns="" id="{2AAFE05C-0DCC-4680-8008-E28DEE1A6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5546" y="4509789"/>
              <a:ext cx="2665412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">
              <a:extLst>
                <a:ext uri="{FF2B5EF4-FFF2-40B4-BE49-F238E27FC236}">
                  <a16:creationId xmlns:a16="http://schemas.microsoft.com/office/drawing/2014/main" xmlns="" id="{688F2A97-D9B0-4121-8B47-F79A07FA4F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23972" y="2349201"/>
              <a:ext cx="1296987" cy="129540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xmlns="" id="{F4380A1B-AEC5-48A3-BA52-2428DE4BA8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46196" y="3644601"/>
              <a:ext cx="1274762" cy="865188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Text Box 7">
              <a:extLst>
                <a:ext uri="{FF2B5EF4-FFF2-40B4-BE49-F238E27FC236}">
                  <a16:creationId xmlns:a16="http://schemas.microsoft.com/office/drawing/2014/main" xmlns="" id="{99BE27B2-087E-4B88-92F1-0B9D6DC1B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36160" y="1989558"/>
              <a:ext cx="46038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</a:p>
          </p:txBody>
        </p:sp>
        <p:sp>
          <p:nvSpPr>
            <p:cNvPr id="9" name="Text Box 8">
              <a:extLst>
                <a:ext uri="{FF2B5EF4-FFF2-40B4-BE49-F238E27FC236}">
                  <a16:creationId xmlns:a16="http://schemas.microsoft.com/office/drawing/2014/main" xmlns="" id="{899F412D-198C-4E64-AF5A-738E2D6331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47933" y="1988840"/>
              <a:ext cx="43313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xmlns="" id="{A41D0F71-437A-4317-9C1F-2DD4338926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6200" y="4213095"/>
              <a:ext cx="43954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</a:t>
              </a:r>
            </a:p>
          </p:txBody>
        </p:sp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xmlns="" id="{D29F748C-E532-4F0C-88EA-28B4E9F666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48528" y="4221806"/>
              <a:ext cx="479618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</a:t>
              </a:r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xmlns="" id="{8D465DAE-740B-4BDB-958C-7F3F890E5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6526" y="3348999"/>
              <a:ext cx="3978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</a:t>
              </a:r>
            </a:p>
          </p:txBody>
        </p:sp>
        <p:grpSp>
          <p:nvGrpSpPr>
            <p:cNvPr id="13" name="Group 17">
              <a:extLst>
                <a:ext uri="{FF2B5EF4-FFF2-40B4-BE49-F238E27FC236}">
                  <a16:creationId xmlns:a16="http://schemas.microsoft.com/office/drawing/2014/main" xmlns="" id="{AE0B6A29-8C75-49A5-A1CF-2742CCE852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23968" y="3285833"/>
              <a:ext cx="2592385" cy="584201"/>
              <a:chOff x="3923" y="2011"/>
              <a:chExt cx="1633" cy="368"/>
            </a:xfrm>
            <a:noFill/>
          </p:grpSpPr>
          <p:sp>
            <p:nvSpPr>
              <p:cNvPr id="14" name="Line 15">
                <a:extLst>
                  <a:ext uri="{FF2B5EF4-FFF2-40B4-BE49-F238E27FC236}">
                    <a16:creationId xmlns:a16="http://schemas.microsoft.com/office/drawing/2014/main" xmlns="" id="{7C2B1343-20BD-46D5-9413-3C9057BE96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2225"/>
                <a:ext cx="1361" cy="0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5" name="Text Box 16">
                <a:extLst>
                  <a:ext uri="{FF2B5EF4-FFF2-40B4-BE49-F238E27FC236}">
                    <a16:creationId xmlns:a16="http://schemas.microsoft.com/office/drawing/2014/main" xmlns="" id="{8FFF844A-A7A1-4E56-8815-8F5678ACAB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09" y="2011"/>
                <a:ext cx="24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F</a:t>
                </a: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93757D6-1DA7-4000-96F8-07CE41D72E22}"/>
              </a:ext>
            </a:extLst>
          </p:cNvPr>
          <p:cNvGrpSpPr/>
          <p:nvPr/>
        </p:nvGrpSpPr>
        <p:grpSpPr>
          <a:xfrm>
            <a:off x="3444361" y="3463142"/>
            <a:ext cx="2134923" cy="1555241"/>
            <a:chOff x="7536160" y="2382796"/>
            <a:chExt cx="4052922" cy="2729297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20BB321D-2F56-4157-BCEB-3C240ECDE4ED}"/>
                </a:ext>
              </a:extLst>
            </p:cNvPr>
            <p:cNvGrpSpPr/>
            <p:nvPr/>
          </p:nvGrpSpPr>
          <p:grpSpPr>
            <a:xfrm>
              <a:off x="7536160" y="2382796"/>
              <a:ext cx="4052922" cy="2729297"/>
              <a:chOff x="3568434" y="2324048"/>
              <a:chExt cx="5226870" cy="2943892"/>
            </a:xfrm>
          </p:grpSpPr>
          <p:sp>
            <p:nvSpPr>
              <p:cNvPr id="20" name="Line 3">
                <a:extLst>
                  <a:ext uri="{FF2B5EF4-FFF2-40B4-BE49-F238E27FC236}">
                    <a16:creationId xmlns:a16="http://schemas.microsoft.com/office/drawing/2014/main" xmlns="" id="{E165FD91-4E42-4A5E-AAC4-5C167B522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1313" y="2708275"/>
                <a:ext cx="295275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Line 4">
                <a:extLst>
                  <a:ext uri="{FF2B5EF4-FFF2-40B4-BE49-F238E27FC236}">
                    <a16:creationId xmlns:a16="http://schemas.microsoft.com/office/drawing/2014/main" xmlns="" id="{D008A205-B3EA-4B1E-BA8D-3FAFB344A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8651" y="4868863"/>
                <a:ext cx="2665413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Line 5">
                <a:extLst>
                  <a:ext uri="{FF2B5EF4-FFF2-40B4-BE49-F238E27FC236}">
                    <a16:creationId xmlns:a16="http://schemas.microsoft.com/office/drawing/2014/main" xmlns="" id="{B6D8008D-AC37-4CFF-ABB9-071E07915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04064" y="2708275"/>
                <a:ext cx="1368425" cy="12969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Line 6">
                <a:extLst>
                  <a:ext uri="{FF2B5EF4-FFF2-40B4-BE49-F238E27FC236}">
                    <a16:creationId xmlns:a16="http://schemas.microsoft.com/office/drawing/2014/main" xmlns="" id="{50EB69AA-2B1A-496B-A1A9-9481836F25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04064" y="4005263"/>
                <a:ext cx="1368425" cy="8636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Text Box 7">
                <a:extLst>
                  <a:ext uri="{FF2B5EF4-FFF2-40B4-BE49-F238E27FC236}">
                    <a16:creationId xmlns:a16="http://schemas.microsoft.com/office/drawing/2014/main" xmlns="" id="{F7A1F34F-769B-4357-83A0-0BA063E3BA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8434" y="2380309"/>
                <a:ext cx="46038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A</a:t>
                </a:r>
              </a:p>
            </p:txBody>
          </p:sp>
          <p:sp>
            <p:nvSpPr>
              <p:cNvPr id="25" name="Text Box 8">
                <a:extLst>
                  <a:ext uri="{FF2B5EF4-FFF2-40B4-BE49-F238E27FC236}">
                    <a16:creationId xmlns:a16="http://schemas.microsoft.com/office/drawing/2014/main" xmlns="" id="{C2C83CC6-9E73-444D-B16D-EBFA1CB0B7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7579" y="2324048"/>
                <a:ext cx="43313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B</a:t>
                </a:r>
              </a:p>
            </p:txBody>
          </p:sp>
          <p:sp>
            <p:nvSpPr>
              <p:cNvPr id="26" name="Text Box 9">
                <a:extLst>
                  <a:ext uri="{FF2B5EF4-FFF2-40B4-BE49-F238E27FC236}">
                    <a16:creationId xmlns:a16="http://schemas.microsoft.com/office/drawing/2014/main" xmlns="" id="{765F66E2-9A71-453E-BE52-7AF512DCAF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03610" y="4560187"/>
                <a:ext cx="439544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C</a:t>
                </a:r>
              </a:p>
            </p:txBody>
          </p:sp>
          <p:sp>
            <p:nvSpPr>
              <p:cNvPr id="27" name="Text Box 10">
                <a:extLst>
                  <a:ext uri="{FF2B5EF4-FFF2-40B4-BE49-F238E27FC236}">
                    <a16:creationId xmlns:a16="http://schemas.microsoft.com/office/drawing/2014/main" xmlns="" id="{A5E3D1B5-75E0-4C86-9432-8A431E6DD0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04062" y="4683165"/>
                <a:ext cx="479617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D</a:t>
                </a:r>
              </a:p>
            </p:txBody>
          </p:sp>
          <p:sp>
            <p:nvSpPr>
              <p:cNvPr id="28" name="Text Box 11">
                <a:extLst>
                  <a:ext uri="{FF2B5EF4-FFF2-40B4-BE49-F238E27FC236}">
                    <a16:creationId xmlns:a16="http://schemas.microsoft.com/office/drawing/2014/main" xmlns="" id="{685884DB-D5BB-41BE-BFB8-323E0B2B00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97438" y="3667353"/>
                <a:ext cx="397866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E</a:t>
                </a:r>
              </a:p>
            </p:txBody>
          </p:sp>
        </p:grpSp>
        <p:sp>
          <p:nvSpPr>
            <p:cNvPr id="18" name="Text Box 11">
              <a:extLst>
                <a:ext uri="{FF2B5EF4-FFF2-40B4-BE49-F238E27FC236}">
                  <a16:creationId xmlns:a16="http://schemas.microsoft.com/office/drawing/2014/main" xmlns="" id="{6EB087FF-CABC-4FE1-978D-984CB3F5E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9420" y="3628181"/>
              <a:ext cx="3978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xmlns="" id="{BA2BA722-3870-449B-985E-5D86753D71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34058" y="3941459"/>
              <a:ext cx="216058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D617719-D50A-45AA-AC7B-E78DD7FEEB58}"/>
              </a:ext>
            </a:extLst>
          </p:cNvPr>
          <p:cNvGrpSpPr/>
          <p:nvPr/>
        </p:nvGrpSpPr>
        <p:grpSpPr>
          <a:xfrm>
            <a:off x="6277103" y="3548203"/>
            <a:ext cx="2462531" cy="1606229"/>
            <a:chOff x="7968208" y="2608200"/>
            <a:chExt cx="3788195" cy="2960822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C68FA5FE-408F-405D-BAC4-9E4EF7190108}"/>
                </a:ext>
              </a:extLst>
            </p:cNvPr>
            <p:cNvGrpSpPr/>
            <p:nvPr/>
          </p:nvGrpSpPr>
          <p:grpSpPr>
            <a:xfrm>
              <a:off x="7968208" y="2608200"/>
              <a:ext cx="3460645" cy="2890104"/>
              <a:chOff x="3575157" y="2772812"/>
              <a:chExt cx="3748677" cy="3682192"/>
            </a:xfrm>
          </p:grpSpPr>
          <p:sp>
            <p:nvSpPr>
              <p:cNvPr id="33" name="Line 3">
                <a:extLst>
                  <a:ext uri="{FF2B5EF4-FFF2-40B4-BE49-F238E27FC236}">
                    <a16:creationId xmlns:a16="http://schemas.microsoft.com/office/drawing/2014/main" xmlns="" id="{21027D10-E376-443C-AE54-F8A1762FEE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5612" y="3075369"/>
                <a:ext cx="295275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Line 4">
                <a:extLst>
                  <a:ext uri="{FF2B5EF4-FFF2-40B4-BE49-F238E27FC236}">
                    <a16:creationId xmlns:a16="http://schemas.microsoft.com/office/drawing/2014/main" xmlns="" id="{1B96C120-850C-4A13-B717-6051533C29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950" y="4948619"/>
                <a:ext cx="2665413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Line 5">
                <a:extLst>
                  <a:ext uri="{FF2B5EF4-FFF2-40B4-BE49-F238E27FC236}">
                    <a16:creationId xmlns:a16="http://schemas.microsoft.com/office/drawing/2014/main" xmlns="" id="{2B666BB1-AF7E-4BA9-B6AE-4F2F6C72A9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43674" y="3075370"/>
                <a:ext cx="1944688" cy="3097213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Line 6">
                <a:extLst>
                  <a:ext uri="{FF2B5EF4-FFF2-40B4-BE49-F238E27FC236}">
                    <a16:creationId xmlns:a16="http://schemas.microsoft.com/office/drawing/2014/main" xmlns="" id="{451FC834-4D61-4F34-8FF4-EF35F40D1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43674" y="4948620"/>
                <a:ext cx="1944688" cy="1223963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Text Box 7">
                <a:extLst>
                  <a:ext uri="{FF2B5EF4-FFF2-40B4-BE49-F238E27FC236}">
                    <a16:creationId xmlns:a16="http://schemas.microsoft.com/office/drawing/2014/main" xmlns="" id="{66E08AB4-8B37-47FC-B668-CE77690859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5157" y="2772812"/>
                <a:ext cx="46038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8" name="Text Box 8">
                <a:extLst>
                  <a:ext uri="{FF2B5EF4-FFF2-40B4-BE49-F238E27FC236}">
                    <a16:creationId xmlns:a16="http://schemas.microsoft.com/office/drawing/2014/main" xmlns="" id="{BA3D6CBF-080F-467A-BDA8-C317B14B33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2772812"/>
                <a:ext cx="43313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9" name="Text Box 9">
                <a:extLst>
                  <a:ext uri="{FF2B5EF4-FFF2-40B4-BE49-F238E27FC236}">
                    <a16:creationId xmlns:a16="http://schemas.microsoft.com/office/drawing/2014/main" xmlns="" id="{A7E4D0D3-8A02-47C1-8B9D-193A764780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8427" y="4653136"/>
                <a:ext cx="439544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40" name="Text Box 10">
                <a:extLst>
                  <a:ext uri="{FF2B5EF4-FFF2-40B4-BE49-F238E27FC236}">
                    <a16:creationId xmlns:a16="http://schemas.microsoft.com/office/drawing/2014/main" xmlns="" id="{DCB67586-CFC5-46BE-951D-0B313F8394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4644425"/>
                <a:ext cx="479618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41" name="Text Box 11">
                <a:extLst>
                  <a:ext uri="{FF2B5EF4-FFF2-40B4-BE49-F238E27FC236}">
                    <a16:creationId xmlns:a16="http://schemas.microsoft.com/office/drawing/2014/main" xmlns="" id="{915736FF-44BA-4499-915B-E1FD5820BB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7287" y="5870229"/>
                <a:ext cx="397866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</a:t>
                </a:r>
              </a:p>
            </p:txBody>
          </p:sp>
        </p:grpSp>
        <p:sp>
          <p:nvSpPr>
            <p:cNvPr id="31" name="Text Box 11">
              <a:extLst>
                <a:ext uri="{FF2B5EF4-FFF2-40B4-BE49-F238E27FC236}">
                  <a16:creationId xmlns:a16="http://schemas.microsoft.com/office/drawing/2014/main" xmlns="" id="{372040B2-DE12-4CB2-A535-AAFFE1E36E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9107" y="4984247"/>
              <a:ext cx="36729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  <p:sp>
          <p:nvSpPr>
            <p:cNvPr id="32" name="Line 15">
              <a:extLst>
                <a:ext uri="{FF2B5EF4-FFF2-40B4-BE49-F238E27FC236}">
                  <a16:creationId xmlns:a16="http://schemas.microsoft.com/office/drawing/2014/main" xmlns="" id="{05D7448E-C18E-4527-968C-3F7DD8991B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79098" y="5276635"/>
              <a:ext cx="216058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CDBA12FD-B642-465D-B2B4-B064004B96D8}"/>
              </a:ext>
            </a:extLst>
          </p:cNvPr>
          <p:cNvGrpSpPr/>
          <p:nvPr/>
        </p:nvGrpSpPr>
        <p:grpSpPr>
          <a:xfrm>
            <a:off x="9168203" y="3508330"/>
            <a:ext cx="2481737" cy="1656184"/>
            <a:chOff x="7752184" y="2580145"/>
            <a:chExt cx="4056425" cy="2883143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26B7CD9D-ED19-4F55-8CBC-7BD293C3F845}"/>
                </a:ext>
              </a:extLst>
            </p:cNvPr>
            <p:cNvGrpSpPr/>
            <p:nvPr/>
          </p:nvGrpSpPr>
          <p:grpSpPr>
            <a:xfrm>
              <a:off x="7752184" y="2580146"/>
              <a:ext cx="3460645" cy="2883142"/>
              <a:chOff x="3575157" y="1564589"/>
              <a:chExt cx="3748677" cy="3673322"/>
            </a:xfrm>
          </p:grpSpPr>
          <p:sp>
            <p:nvSpPr>
              <p:cNvPr id="46" name="Line 3">
                <a:extLst>
                  <a:ext uri="{FF2B5EF4-FFF2-40B4-BE49-F238E27FC236}">
                    <a16:creationId xmlns:a16="http://schemas.microsoft.com/office/drawing/2014/main" xmlns="" id="{46737CD0-0D7A-4F29-9C21-7375C1F28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5612" y="3075369"/>
                <a:ext cx="295275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Line 4">
                <a:extLst>
                  <a:ext uri="{FF2B5EF4-FFF2-40B4-BE49-F238E27FC236}">
                    <a16:creationId xmlns:a16="http://schemas.microsoft.com/office/drawing/2014/main" xmlns="" id="{45C8D0B4-E69E-4AB3-A73D-E050A2D27C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950" y="4948619"/>
                <a:ext cx="2665413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Line 5">
                <a:extLst>
                  <a:ext uri="{FF2B5EF4-FFF2-40B4-BE49-F238E27FC236}">
                    <a16:creationId xmlns:a16="http://schemas.microsoft.com/office/drawing/2014/main" xmlns="" id="{8F9FC4E6-4CDB-4761-B3A1-8CAEE740F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59192" y="1908387"/>
                <a:ext cx="1129169" cy="1166984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Line 6">
                <a:extLst>
                  <a:ext uri="{FF2B5EF4-FFF2-40B4-BE49-F238E27FC236}">
                    <a16:creationId xmlns:a16="http://schemas.microsoft.com/office/drawing/2014/main" xmlns="" id="{EDC8CB0B-D385-4D73-9EC3-624E7970F5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9192" y="1908387"/>
                <a:ext cx="1129171" cy="3040233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Text Box 7">
                <a:extLst>
                  <a:ext uri="{FF2B5EF4-FFF2-40B4-BE49-F238E27FC236}">
                    <a16:creationId xmlns:a16="http://schemas.microsoft.com/office/drawing/2014/main" xmlns="" id="{BB0C9B58-9946-4E5F-9BF7-B742A9BEBF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5157" y="2772812"/>
                <a:ext cx="46038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51" name="Text Box 8">
                <a:extLst>
                  <a:ext uri="{FF2B5EF4-FFF2-40B4-BE49-F238E27FC236}">
                    <a16:creationId xmlns:a16="http://schemas.microsoft.com/office/drawing/2014/main" xmlns="" id="{889B1798-A484-4A4A-9677-771CD29FCD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2772812"/>
                <a:ext cx="43313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2" name="Text Box 9">
                <a:extLst>
                  <a:ext uri="{FF2B5EF4-FFF2-40B4-BE49-F238E27FC236}">
                    <a16:creationId xmlns:a16="http://schemas.microsoft.com/office/drawing/2014/main" xmlns="" id="{C0656551-5837-42B2-AEA0-B3CC9092F8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8427" y="4653136"/>
                <a:ext cx="439544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53" name="Text Box 10">
                <a:extLst>
                  <a:ext uri="{FF2B5EF4-FFF2-40B4-BE49-F238E27FC236}">
                    <a16:creationId xmlns:a16="http://schemas.microsoft.com/office/drawing/2014/main" xmlns="" id="{C1B669F6-EF36-430F-9858-E8F2800E45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4644425"/>
                <a:ext cx="479618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54" name="Text Box 11">
                <a:extLst>
                  <a:ext uri="{FF2B5EF4-FFF2-40B4-BE49-F238E27FC236}">
                    <a16:creationId xmlns:a16="http://schemas.microsoft.com/office/drawing/2014/main" xmlns="" id="{37499930-6B3D-408C-AD06-5175DFA61F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5385160" y="1564589"/>
                <a:ext cx="530036" cy="745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</a:t>
                </a:r>
              </a:p>
            </p:txBody>
          </p:sp>
        </p:grpSp>
        <p:sp>
          <p:nvSpPr>
            <p:cNvPr id="44" name="Text Box 11">
              <a:extLst>
                <a:ext uri="{FF2B5EF4-FFF2-40B4-BE49-F238E27FC236}">
                  <a16:creationId xmlns:a16="http://schemas.microsoft.com/office/drawing/2014/main" xmlns="" id="{D66D6C26-9293-4269-B358-9436E66102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1313" y="2580145"/>
              <a:ext cx="36729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  <p:sp>
          <p:nvSpPr>
            <p:cNvPr id="45" name="Line 15">
              <a:extLst>
                <a:ext uri="{FF2B5EF4-FFF2-40B4-BE49-F238E27FC236}">
                  <a16:creationId xmlns:a16="http://schemas.microsoft.com/office/drawing/2014/main" xmlns="" id="{3F1CD3F2-32B9-4A5A-8A0D-F5829E83E1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81447" y="2849988"/>
              <a:ext cx="1722192" cy="74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FD45BF4C-A817-43B9-B057-5EE329737D1B}"/>
              </a:ext>
            </a:extLst>
          </p:cNvPr>
          <p:cNvSpPr/>
          <p:nvPr/>
        </p:nvSpPr>
        <p:spPr>
          <a:xfrm>
            <a:off x="517803" y="5639606"/>
            <a:ext cx="2289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b="1" dirty="0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42E3379B-8C84-4182-B962-4CC54E095C9C}"/>
              </a:ext>
            </a:extLst>
          </p:cNvPr>
          <p:cNvSpPr/>
          <p:nvPr/>
        </p:nvSpPr>
        <p:spPr>
          <a:xfrm>
            <a:off x="3050058" y="5613211"/>
            <a:ext cx="3110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BED=360°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00B232AE-DD81-4929-9071-DCD86532610F}"/>
              </a:ext>
            </a:extLst>
          </p:cNvPr>
          <p:cNvSpPr/>
          <p:nvPr/>
        </p:nvSpPr>
        <p:spPr>
          <a:xfrm>
            <a:off x="6494685" y="5614932"/>
            <a:ext cx="2374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endParaRPr lang="zh-CN" altLang="en-US" sz="2400" b="1" dirty="0"/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436C02C8-1773-4A08-A573-8750F8D6EE7E}"/>
              </a:ext>
            </a:extLst>
          </p:cNvPr>
          <p:cNvSpPr/>
          <p:nvPr/>
        </p:nvSpPr>
        <p:spPr>
          <a:xfrm>
            <a:off x="9263110" y="5589240"/>
            <a:ext cx="2374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2400" b="1" dirty="0"/>
          </a:p>
        </p:txBody>
      </p:sp>
      <p:sp>
        <p:nvSpPr>
          <p:cNvPr id="59" name="Text Box 13">
            <a:extLst>
              <a:ext uri="{FF2B5EF4-FFF2-40B4-BE49-F238E27FC236}">
                <a16:creationId xmlns:a16="http://schemas.microsoft.com/office/drawing/2014/main" xmlns="" id="{57FDE61F-76E2-47D2-890A-193580DEF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78" y="1126278"/>
            <a:ext cx="77993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辅助线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：为帮助解题而添加的线。</a:t>
            </a:r>
          </a:p>
        </p:txBody>
      </p:sp>
      <p:sp>
        <p:nvSpPr>
          <p:cNvPr id="60" name="Text Box 14">
            <a:extLst>
              <a:ext uri="{FF2B5EF4-FFF2-40B4-BE49-F238E27FC236}">
                <a16:creationId xmlns:a16="http://schemas.microsoft.com/office/drawing/2014/main" xmlns="" id="{31A0D872-F83F-45B8-8C6B-B79CD91AC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759" y="1774665"/>
            <a:ext cx="54006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辅助线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一般画成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虚线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1" name="Text Box 14">
            <a:extLst>
              <a:ext uri="{FF2B5EF4-FFF2-40B4-BE49-F238E27FC236}">
                <a16:creationId xmlns:a16="http://schemas.microsoft.com/office/drawing/2014/main" xmlns="" id="{67615C94-2B9B-4F1A-A735-E294446DB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597" y="2685829"/>
            <a:ext cx="20947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常见模型</a:t>
            </a:r>
          </a:p>
        </p:txBody>
      </p:sp>
    </p:spTree>
    <p:extLst>
      <p:ext uri="{BB962C8B-B14F-4D97-AF65-F5344CB8AC3E}">
        <p14:creationId xmlns:p14="http://schemas.microsoft.com/office/powerpoint/2010/main" val="1124540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7BAED1AC-0F0D-4FFA-99D3-1D684201FAC8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EBCEE6A-5147-4CA1-BC32-7A7F24FCDDEF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4" name="任意多边形 4">
            <a:extLst>
              <a:ext uri="{FF2B5EF4-FFF2-40B4-BE49-F238E27FC236}">
                <a16:creationId xmlns:a16="http://schemas.microsoft.com/office/drawing/2014/main" xmlns="" id="{109D4268-B104-410E-8E3C-AAC33D1D57B8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5">
            <a:extLst>
              <a:ext uri="{FF2B5EF4-FFF2-40B4-BE49-F238E27FC236}">
                <a16:creationId xmlns:a16="http://schemas.microsoft.com/office/drawing/2014/main" xmlns="" id="{CF0CAC15-3438-470B-8668-27DEBBACC7C3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6">
            <a:extLst>
              <a:ext uri="{FF2B5EF4-FFF2-40B4-BE49-F238E27FC236}">
                <a16:creationId xmlns:a16="http://schemas.microsoft.com/office/drawing/2014/main" xmlns="" id="{9E240943-798B-4071-B413-9090387B361E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7">
            <a:extLst>
              <a:ext uri="{FF2B5EF4-FFF2-40B4-BE49-F238E27FC236}">
                <a16:creationId xmlns:a16="http://schemas.microsoft.com/office/drawing/2014/main" xmlns="" id="{17EF4159-13A3-48CA-AEF3-12EE60AB5AB3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9">
            <a:extLst>
              <a:ext uri="{FF2B5EF4-FFF2-40B4-BE49-F238E27FC236}">
                <a16:creationId xmlns:a16="http://schemas.microsoft.com/office/drawing/2014/main" xmlns="" id="{D0BB0E9F-5503-48B4-AA27-BB6E20C8840F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0">
            <a:extLst>
              <a:ext uri="{FF2B5EF4-FFF2-40B4-BE49-F238E27FC236}">
                <a16:creationId xmlns:a16="http://schemas.microsoft.com/office/drawing/2014/main" xmlns="" id="{E37FE6B7-382C-47B5-8DF3-3CF3D1B5CEED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4">
            <a:extLst>
              <a:ext uri="{FF2B5EF4-FFF2-40B4-BE49-F238E27FC236}">
                <a16:creationId xmlns:a16="http://schemas.microsoft.com/office/drawing/2014/main" xmlns="" id="{0D96E222-F570-4D11-8FA9-FDFA34D65327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95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4" grpId="1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E1FB73F-8838-43AC-A20C-8D847BED98C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D6ECE4B-13B0-4187-B111-0F411F7E8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E1E0913-68FC-4A02-9C42-4485944F8248}"/>
              </a:ext>
            </a:extLst>
          </p:cNvPr>
          <p:cNvSpPr txBox="1"/>
          <p:nvPr/>
        </p:nvSpPr>
        <p:spPr>
          <a:xfrm>
            <a:off x="1554044" y="1563638"/>
            <a:ext cx="807034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理解并掌握平行线中常见辅助线作法？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888863A1-C73F-4890-BCE6-0D31BA4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D71B4668-B314-4F0A-8748-2009D71B43EA}"/>
              </a:ext>
            </a:extLst>
          </p:cNvPr>
          <p:cNvSpPr txBox="1"/>
          <p:nvPr/>
        </p:nvSpPr>
        <p:spPr>
          <a:xfrm>
            <a:off x="1560364" y="2715823"/>
            <a:ext cx="10368284" cy="1461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学会用几何语言准确描述辅助线？积累基本模型，用模型解决问题？</a:t>
            </a:r>
          </a:p>
        </p:txBody>
      </p:sp>
    </p:spTree>
    <p:extLst>
      <p:ext uri="{BB962C8B-B14F-4D97-AF65-F5344CB8AC3E}">
        <p14:creationId xmlns:p14="http://schemas.microsoft.com/office/powerpoint/2010/main" val="130328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3">
            <a:extLst>
              <a:ext uri="{FF2B5EF4-FFF2-40B4-BE49-F238E27FC236}">
                <a16:creationId xmlns:a16="http://schemas.microsoft.com/office/drawing/2014/main" xmlns="" id="{52AD789B-FE0E-47E1-B446-04070D515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769953"/>
            <a:ext cx="12000656" cy="1656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kumimoji="1" lang="zh-CN" altLang="en-US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zh-CN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en-US" altLang="zh-CN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kumimoji="1" lang="en-US" altLang="zh-CN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，试说明∠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的大小关系。</a:t>
            </a:r>
          </a:p>
        </p:txBody>
      </p:sp>
      <p:grpSp>
        <p:nvGrpSpPr>
          <p:cNvPr id="36868" name="Group 4">
            <a:extLst>
              <a:ext uri="{FF2B5EF4-FFF2-40B4-BE49-F238E27FC236}">
                <a16:creationId xmlns:a16="http://schemas.microsoft.com/office/drawing/2014/main" xmlns="" id="{C5384A4E-B93B-41E0-A1C1-F7A49715611E}"/>
              </a:ext>
            </a:extLst>
          </p:cNvPr>
          <p:cNvGrpSpPr>
            <a:grpSpLocks/>
          </p:cNvGrpSpPr>
          <p:nvPr/>
        </p:nvGrpSpPr>
        <p:grpSpPr bwMode="auto">
          <a:xfrm>
            <a:off x="7824192" y="1831975"/>
            <a:ext cx="3744416" cy="2783459"/>
            <a:chOff x="2996" y="1828"/>
            <a:chExt cx="3008" cy="1708"/>
          </a:xfrm>
        </p:grpSpPr>
        <p:sp>
          <p:nvSpPr>
            <p:cNvPr id="36869" name="Text Box 5">
              <a:extLst>
                <a:ext uri="{FF2B5EF4-FFF2-40B4-BE49-F238E27FC236}">
                  <a16:creationId xmlns:a16="http://schemas.microsoft.com/office/drawing/2014/main" xmlns="" id="{88627733-57C3-4425-B57E-594F7A1B55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6" y="2020"/>
              <a:ext cx="34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dirty="0">
                  <a:ln>
                    <a:solidFill>
                      <a:schemeClr val="tx1"/>
                    </a:solidFill>
                  </a:ln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36870" name="Text Box 6">
              <a:extLst>
                <a:ext uri="{FF2B5EF4-FFF2-40B4-BE49-F238E27FC236}">
                  <a16:creationId xmlns:a16="http://schemas.microsoft.com/office/drawing/2014/main" xmlns="" id="{1C9E0843-3261-41F3-9E6C-FD3A52D650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018"/>
              <a:ext cx="247" cy="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dirty="0">
                  <a:ln>
                    <a:solidFill>
                      <a:schemeClr val="tx1"/>
                    </a:solidFill>
                  </a:ln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36871" name="Text Box 7">
              <a:extLst>
                <a:ext uri="{FF2B5EF4-FFF2-40B4-BE49-F238E27FC236}">
                  <a16:creationId xmlns:a16="http://schemas.microsoft.com/office/drawing/2014/main" xmlns="" id="{1FCF5F2F-1B99-4FDE-AF31-BCF01ABB1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1" y="2628"/>
              <a:ext cx="26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dirty="0">
                  <a:ln>
                    <a:solidFill>
                      <a:schemeClr val="tx1"/>
                    </a:solidFill>
                  </a:ln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6872" name="Text Box 8">
              <a:extLst>
                <a:ext uri="{FF2B5EF4-FFF2-40B4-BE49-F238E27FC236}">
                  <a16:creationId xmlns:a16="http://schemas.microsoft.com/office/drawing/2014/main" xmlns="" id="{AFBC01CA-5FBE-4F9B-83C1-DF6D7D5EE3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9" y="3132"/>
              <a:ext cx="32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dirty="0">
                  <a:ln>
                    <a:solidFill>
                      <a:schemeClr val="tx1"/>
                    </a:solidFill>
                  </a:ln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6873" name="Line 9">
              <a:extLst>
                <a:ext uri="{FF2B5EF4-FFF2-40B4-BE49-F238E27FC236}">
                  <a16:creationId xmlns:a16="http://schemas.microsoft.com/office/drawing/2014/main" xmlns="" id="{AA128D97-9740-4824-AF9C-A54F006EB1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8" y="2300"/>
              <a:ext cx="17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>
                <a:ln>
                  <a:solidFill>
                    <a:schemeClr val="tx1"/>
                  </a:solidFill>
                </a:ln>
                <a:solidFill>
                  <a:srgbClr val="000000"/>
                </a:solidFill>
              </a:endParaRPr>
            </a:p>
          </p:txBody>
        </p:sp>
        <p:sp>
          <p:nvSpPr>
            <p:cNvPr id="36874" name="Line 10">
              <a:extLst>
                <a:ext uri="{FF2B5EF4-FFF2-40B4-BE49-F238E27FC236}">
                  <a16:creationId xmlns:a16="http://schemas.microsoft.com/office/drawing/2014/main" xmlns="" id="{9BAFBC81-627E-450D-9010-EB83892F5A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3" y="3290"/>
              <a:ext cx="17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</a:endParaRPr>
            </a:p>
          </p:txBody>
        </p:sp>
        <p:sp>
          <p:nvSpPr>
            <p:cNvPr id="36875" name="Text Box 11">
              <a:extLst>
                <a:ext uri="{FF2B5EF4-FFF2-40B4-BE49-F238E27FC236}">
                  <a16:creationId xmlns:a16="http://schemas.microsoft.com/office/drawing/2014/main" xmlns="" id="{BD7AA9B3-76E6-4097-B337-FAB80B54C8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8" y="2644"/>
              <a:ext cx="26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dirty="0">
                  <a:ln>
                    <a:solidFill>
                      <a:schemeClr val="tx1"/>
                    </a:solidFill>
                  </a:ln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6876" name="Text Box 12">
              <a:extLst>
                <a:ext uri="{FF2B5EF4-FFF2-40B4-BE49-F238E27FC236}">
                  <a16:creationId xmlns:a16="http://schemas.microsoft.com/office/drawing/2014/main" xmlns="" id="{E183B11B-04A2-42A3-923B-AC8FDE7D45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6" y="3104"/>
              <a:ext cx="29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dirty="0">
                  <a:ln>
                    <a:solidFill>
                      <a:schemeClr val="tx1"/>
                    </a:solidFill>
                  </a:ln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36877" name="Text Box 13">
              <a:extLst>
                <a:ext uri="{FF2B5EF4-FFF2-40B4-BE49-F238E27FC236}">
                  <a16:creationId xmlns:a16="http://schemas.microsoft.com/office/drawing/2014/main" xmlns="" id="{607B33CA-FD55-4189-B19C-FCC6FA690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" y="1828"/>
              <a:ext cx="1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kumimoji="1" lang="zh-CN" altLang="zh-CN" sz="3600" b="1">
                <a:ln>
                  <a:solidFill>
                    <a:schemeClr val="tx1"/>
                  </a:solidFill>
                </a:ln>
                <a:solidFill>
                  <a:srgbClr val="000000"/>
                </a:solidFill>
              </a:endParaRPr>
            </a:p>
          </p:txBody>
        </p:sp>
        <p:sp>
          <p:nvSpPr>
            <p:cNvPr id="36878" name="Line 14">
              <a:extLst>
                <a:ext uri="{FF2B5EF4-FFF2-40B4-BE49-F238E27FC236}">
                  <a16:creationId xmlns:a16="http://schemas.microsoft.com/office/drawing/2014/main" xmlns="" id="{90A256B6-EF78-4136-B23A-E633E54B0E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32" y="2296"/>
              <a:ext cx="725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>
                <a:ln>
                  <a:solidFill>
                    <a:schemeClr val="tx1"/>
                  </a:solidFill>
                </a:ln>
                <a:solidFill>
                  <a:srgbClr val="000000"/>
                </a:solidFill>
              </a:endParaRPr>
            </a:p>
          </p:txBody>
        </p:sp>
        <p:sp>
          <p:nvSpPr>
            <p:cNvPr id="36879" name="Line 15">
              <a:extLst>
                <a:ext uri="{FF2B5EF4-FFF2-40B4-BE49-F238E27FC236}">
                  <a16:creationId xmlns:a16="http://schemas.microsoft.com/office/drawing/2014/main" xmlns="" id="{BC1F84F1-A419-4964-B362-FC009356A3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" y="2840"/>
              <a:ext cx="680" cy="4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>
                <a:ln>
                  <a:solidFill>
                    <a:schemeClr val="tx1"/>
                  </a:solidFill>
                </a:ln>
                <a:solidFill>
                  <a:srgbClr val="000000"/>
                </a:solidFill>
              </a:endParaRPr>
            </a:p>
          </p:txBody>
        </p:sp>
        <p:sp>
          <p:nvSpPr>
            <p:cNvPr id="36880" name="Line 16">
              <a:extLst>
                <a:ext uri="{FF2B5EF4-FFF2-40B4-BE49-F238E27FC236}">
                  <a16:creationId xmlns:a16="http://schemas.microsoft.com/office/drawing/2014/main" xmlns="" id="{C6776837-60AF-4F0A-AA2A-64ECFA9DF6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" y="2840"/>
              <a:ext cx="14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341D8375-9827-4092-A2AD-106F626990A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A0C07D4-EAE9-4380-8D79-436329CAD279}"/>
              </a:ext>
            </a:extLst>
          </p:cNvPr>
          <p:cNvSpPr/>
          <p:nvPr/>
        </p:nvSpPr>
        <p:spPr>
          <a:xfrm>
            <a:off x="252172" y="2513949"/>
            <a:ext cx="751600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（平面内两条直线都与同一条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直线平行，这两条直线互相平行）</a:t>
            </a:r>
          </a:p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∴∠B=∠BEF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∠D=∠DEF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（两直线平行，内错角相等）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BEF+ ∠DEF 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xmlns="" id="{E1FC3FC0-05DD-48E4-B99F-BDC4E8AE4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50" y="1000125"/>
            <a:ext cx="123853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en-US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，试说明∠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之间的大小关系。</a:t>
            </a:r>
          </a:p>
        </p:txBody>
      </p:sp>
      <p:sp>
        <p:nvSpPr>
          <p:cNvPr id="28675" name="Line 3">
            <a:extLst>
              <a:ext uri="{FF2B5EF4-FFF2-40B4-BE49-F238E27FC236}">
                <a16:creationId xmlns:a16="http://schemas.microsoft.com/office/drawing/2014/main" xmlns="" id="{9FD3712F-5D15-4550-9759-193842140FE1}"/>
              </a:ext>
            </a:extLst>
          </p:cNvPr>
          <p:cNvSpPr>
            <a:spLocks noChangeShapeType="1"/>
          </p:cNvSpPr>
          <p:nvPr/>
        </p:nvSpPr>
        <p:spPr bwMode="auto">
          <a:xfrm>
            <a:off x="7968208" y="2349201"/>
            <a:ext cx="2952750" cy="0"/>
          </a:xfrm>
          <a:prstGeom prst="lin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6" name="Line 4">
            <a:extLst>
              <a:ext uri="{FF2B5EF4-FFF2-40B4-BE49-F238E27FC236}">
                <a16:creationId xmlns:a16="http://schemas.microsoft.com/office/drawing/2014/main" xmlns="" id="{28302CA7-8635-4681-A2BC-D8544E34D3A3}"/>
              </a:ext>
            </a:extLst>
          </p:cNvPr>
          <p:cNvSpPr>
            <a:spLocks noChangeShapeType="1"/>
          </p:cNvSpPr>
          <p:nvPr/>
        </p:nvSpPr>
        <p:spPr bwMode="auto">
          <a:xfrm>
            <a:off x="8255546" y="4509789"/>
            <a:ext cx="2665412" cy="0"/>
          </a:xfrm>
          <a:prstGeom prst="lin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7" name="Line 5">
            <a:extLst>
              <a:ext uri="{FF2B5EF4-FFF2-40B4-BE49-F238E27FC236}">
                <a16:creationId xmlns:a16="http://schemas.microsoft.com/office/drawing/2014/main" xmlns="" id="{2954E514-A968-4A05-AADF-3C10B77DE0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23972" y="2349201"/>
            <a:ext cx="1296987" cy="1295400"/>
          </a:xfrm>
          <a:prstGeom prst="lin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Line 6">
            <a:extLst>
              <a:ext uri="{FF2B5EF4-FFF2-40B4-BE49-F238E27FC236}">
                <a16:creationId xmlns:a16="http://schemas.microsoft.com/office/drawing/2014/main" xmlns="" id="{EE45C33F-C979-401F-AD66-D925AD601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9646196" y="3644601"/>
            <a:ext cx="1274762" cy="865188"/>
          </a:xfrm>
          <a:prstGeom prst="lin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Text Box 7">
            <a:extLst>
              <a:ext uri="{FF2B5EF4-FFF2-40B4-BE49-F238E27FC236}">
                <a16:creationId xmlns:a16="http://schemas.microsoft.com/office/drawing/2014/main" xmlns="" id="{16796950-3AE2-463E-8FD0-BF1EAF34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6160" y="1989558"/>
            <a:ext cx="4603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</a:p>
        </p:txBody>
      </p:sp>
      <p:sp>
        <p:nvSpPr>
          <p:cNvPr id="28680" name="Text Box 8">
            <a:extLst>
              <a:ext uri="{FF2B5EF4-FFF2-40B4-BE49-F238E27FC236}">
                <a16:creationId xmlns:a16="http://schemas.microsoft.com/office/drawing/2014/main" xmlns="" id="{56BEC473-8D7F-4F1B-A978-100B9E15F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7933" y="1988840"/>
            <a:ext cx="4331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B</a:t>
            </a:r>
          </a:p>
        </p:txBody>
      </p:sp>
      <p:sp>
        <p:nvSpPr>
          <p:cNvPr id="28681" name="Text Box 9">
            <a:extLst>
              <a:ext uri="{FF2B5EF4-FFF2-40B4-BE49-F238E27FC236}">
                <a16:creationId xmlns:a16="http://schemas.microsoft.com/office/drawing/2014/main" xmlns="" id="{83BC214E-CEB9-4B7C-AB12-9246C0BFD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6200" y="4213095"/>
            <a:ext cx="4395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</a:t>
            </a:r>
          </a:p>
        </p:txBody>
      </p:sp>
      <p:sp>
        <p:nvSpPr>
          <p:cNvPr id="28682" name="Text Box 10">
            <a:extLst>
              <a:ext uri="{FF2B5EF4-FFF2-40B4-BE49-F238E27FC236}">
                <a16:creationId xmlns:a16="http://schemas.microsoft.com/office/drawing/2014/main" xmlns="" id="{A316F21E-2FE9-4A15-AC29-5F633A3BD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8528" y="4221806"/>
            <a:ext cx="4796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</a:t>
            </a:r>
          </a:p>
        </p:txBody>
      </p:sp>
      <p:sp>
        <p:nvSpPr>
          <p:cNvPr id="28683" name="Text Box 11">
            <a:extLst>
              <a:ext uri="{FF2B5EF4-FFF2-40B4-BE49-F238E27FC236}">
                <a16:creationId xmlns:a16="http://schemas.microsoft.com/office/drawing/2014/main" xmlns="" id="{206A49CB-A812-4CDD-8926-6041F7F86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6526" y="3348999"/>
            <a:ext cx="3978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</a:p>
        </p:txBody>
      </p:sp>
      <p:sp>
        <p:nvSpPr>
          <p:cNvPr id="28685" name="Text Box 13">
            <a:extLst>
              <a:ext uri="{FF2B5EF4-FFF2-40B4-BE49-F238E27FC236}">
                <a16:creationId xmlns:a16="http://schemas.microsoft.com/office/drawing/2014/main" xmlns="" id="{C8CE0F7B-40F7-44D6-8701-7E2CD2132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158" y="5093012"/>
            <a:ext cx="77993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辅助线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：为帮助解题而添加的线。</a:t>
            </a:r>
          </a:p>
        </p:txBody>
      </p:sp>
      <p:sp>
        <p:nvSpPr>
          <p:cNvPr id="28686" name="Text Box 14">
            <a:extLst>
              <a:ext uri="{FF2B5EF4-FFF2-40B4-BE49-F238E27FC236}">
                <a16:creationId xmlns:a16="http://schemas.microsoft.com/office/drawing/2014/main" xmlns="" id="{05D7F966-E4E5-4FF3-A094-1EAF10A9A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539" y="5741399"/>
            <a:ext cx="54006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辅助线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一般画成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虚线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28689" name="Group 17">
            <a:extLst>
              <a:ext uri="{FF2B5EF4-FFF2-40B4-BE49-F238E27FC236}">
                <a16:creationId xmlns:a16="http://schemas.microsoft.com/office/drawing/2014/main" xmlns="" id="{86485144-2F3F-46DE-BE0A-2ADB79D0FB72}"/>
              </a:ext>
            </a:extLst>
          </p:cNvPr>
          <p:cNvGrpSpPr>
            <a:grpSpLocks/>
          </p:cNvGrpSpPr>
          <p:nvPr/>
        </p:nvGrpSpPr>
        <p:grpSpPr bwMode="auto">
          <a:xfrm>
            <a:off x="9623968" y="3285833"/>
            <a:ext cx="2592385" cy="584201"/>
            <a:chOff x="3923" y="2011"/>
            <a:chExt cx="1633" cy="368"/>
          </a:xfrm>
          <a:noFill/>
        </p:grpSpPr>
        <p:sp>
          <p:nvSpPr>
            <p:cNvPr id="28687" name="Line 15">
              <a:extLst>
                <a:ext uri="{FF2B5EF4-FFF2-40B4-BE49-F238E27FC236}">
                  <a16:creationId xmlns:a16="http://schemas.microsoft.com/office/drawing/2014/main" xmlns="" id="{6F08B091-6BE0-4E16-9104-21BC94050A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3" y="2225"/>
              <a:ext cx="1361" cy="0"/>
            </a:xfrm>
            <a:prstGeom prst="line">
              <a:avLst/>
            </a:prstGeom>
            <a:grp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688" name="Text Box 16">
              <a:extLst>
                <a:ext uri="{FF2B5EF4-FFF2-40B4-BE49-F238E27FC236}">
                  <a16:creationId xmlns:a16="http://schemas.microsoft.com/office/drawing/2014/main" xmlns="" id="{C607E92F-04C4-47A8-B362-A7B9C19096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9" y="2011"/>
              <a:ext cx="24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B55F69FE-5AF7-40CC-BEB1-12F028F7CA8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D06142C1-1AE2-4DF6-B12C-122B91F99F33}"/>
              </a:ext>
            </a:extLst>
          </p:cNvPr>
          <p:cNvSpPr/>
          <p:nvPr/>
        </p:nvSpPr>
        <p:spPr>
          <a:xfrm>
            <a:off x="272532" y="1764988"/>
            <a:ext cx="751600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b="1" i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（平面内两条直线都与同一条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直线平行，这两条直线互相平行）</a:t>
            </a:r>
          </a:p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∴∠B=∠BEF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∠D=∠DEF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（两直线平行，内错角相等）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BEF+ ∠DEF 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5" grpId="0"/>
      <p:bldP spid="286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>
            <a:extLst>
              <a:ext uri="{FF2B5EF4-FFF2-40B4-BE49-F238E27FC236}">
                <a16:creationId xmlns:a16="http://schemas.microsoft.com/office/drawing/2014/main" xmlns="" id="{62730D9C-C44E-49A5-AB5B-F4A93F7DC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528" y="1680335"/>
            <a:ext cx="1188513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en-US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，试说明∠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之间的大小关系。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3BE885C-3A7F-40EB-B4EA-0544886A87D5}"/>
              </a:ext>
            </a:extLst>
          </p:cNvPr>
          <p:cNvGrpSpPr/>
          <p:nvPr/>
        </p:nvGrpSpPr>
        <p:grpSpPr>
          <a:xfrm>
            <a:off x="7536160" y="2382796"/>
            <a:ext cx="4052922" cy="2729297"/>
            <a:chOff x="3568434" y="2324048"/>
            <a:chExt cx="5226870" cy="2943892"/>
          </a:xfrm>
        </p:grpSpPr>
        <p:sp>
          <p:nvSpPr>
            <p:cNvPr id="29699" name="Line 3">
              <a:extLst>
                <a:ext uri="{FF2B5EF4-FFF2-40B4-BE49-F238E27FC236}">
                  <a16:creationId xmlns:a16="http://schemas.microsoft.com/office/drawing/2014/main" xmlns="" id="{4220131A-7502-4AEA-95E3-4DBEBDA5C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1313" y="2708275"/>
              <a:ext cx="295275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0" name="Line 4">
              <a:extLst>
                <a:ext uri="{FF2B5EF4-FFF2-40B4-BE49-F238E27FC236}">
                  <a16:creationId xmlns:a16="http://schemas.microsoft.com/office/drawing/2014/main" xmlns="" id="{CD58C2B9-B5D0-4065-9E16-66B9D07605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8651" y="4868863"/>
              <a:ext cx="26654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1" name="Line 5">
              <a:extLst>
                <a:ext uri="{FF2B5EF4-FFF2-40B4-BE49-F238E27FC236}">
                  <a16:creationId xmlns:a16="http://schemas.microsoft.com/office/drawing/2014/main" xmlns="" id="{B7DDC8DA-1B46-4A30-B983-FD7CC149F9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4064" y="2708275"/>
              <a:ext cx="1368425" cy="12969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2" name="Line 6">
              <a:extLst>
                <a:ext uri="{FF2B5EF4-FFF2-40B4-BE49-F238E27FC236}">
                  <a16:creationId xmlns:a16="http://schemas.microsoft.com/office/drawing/2014/main" xmlns="" id="{F264B41B-542E-4634-8F48-BCCBA62CAE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04064" y="4005263"/>
              <a:ext cx="1368425" cy="863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3" name="Text Box 7">
              <a:extLst>
                <a:ext uri="{FF2B5EF4-FFF2-40B4-BE49-F238E27FC236}">
                  <a16:creationId xmlns:a16="http://schemas.microsoft.com/office/drawing/2014/main" xmlns="" id="{3902F6D4-B834-4D89-81DA-0FFDEDF68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8434" y="2380309"/>
              <a:ext cx="46038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/>
                <a:t>A</a:t>
              </a:r>
            </a:p>
          </p:txBody>
        </p:sp>
        <p:sp>
          <p:nvSpPr>
            <p:cNvPr id="29704" name="Text Box 8">
              <a:extLst>
                <a:ext uri="{FF2B5EF4-FFF2-40B4-BE49-F238E27FC236}">
                  <a16:creationId xmlns:a16="http://schemas.microsoft.com/office/drawing/2014/main" xmlns="" id="{F9EEAAAD-48AC-4C48-A41C-387C48485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7579" y="2324048"/>
              <a:ext cx="43313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/>
                <a:t>B</a:t>
              </a:r>
            </a:p>
          </p:txBody>
        </p:sp>
        <p:sp>
          <p:nvSpPr>
            <p:cNvPr id="29705" name="Text Box 9">
              <a:extLst>
                <a:ext uri="{FF2B5EF4-FFF2-40B4-BE49-F238E27FC236}">
                  <a16:creationId xmlns:a16="http://schemas.microsoft.com/office/drawing/2014/main" xmlns="" id="{88145A8C-328C-4BD4-8B98-382919281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3610" y="4560187"/>
              <a:ext cx="43954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/>
                <a:t>C</a:t>
              </a:r>
            </a:p>
          </p:txBody>
        </p:sp>
        <p:sp>
          <p:nvSpPr>
            <p:cNvPr id="29706" name="Text Box 10">
              <a:extLst>
                <a:ext uri="{FF2B5EF4-FFF2-40B4-BE49-F238E27FC236}">
                  <a16:creationId xmlns:a16="http://schemas.microsoft.com/office/drawing/2014/main" xmlns="" id="{30562ACF-7C8C-491B-8C25-20A6925B7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04062" y="4683165"/>
              <a:ext cx="479617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/>
                <a:t>D</a:t>
              </a:r>
            </a:p>
          </p:txBody>
        </p:sp>
        <p:sp>
          <p:nvSpPr>
            <p:cNvPr id="29707" name="Text Box 11">
              <a:extLst>
                <a:ext uri="{FF2B5EF4-FFF2-40B4-BE49-F238E27FC236}">
                  <a16:creationId xmlns:a16="http://schemas.microsoft.com/office/drawing/2014/main" xmlns="" id="{DD31EB7A-8895-47FF-B553-656A5F565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7438" y="3667353"/>
              <a:ext cx="3978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/>
                <a:t>E</a:t>
              </a:r>
            </a:p>
          </p:txBody>
        </p:sp>
      </p:grpSp>
      <p:sp>
        <p:nvSpPr>
          <p:cNvPr id="29709" name="Text Box 13">
            <a:extLst>
              <a:ext uri="{FF2B5EF4-FFF2-40B4-BE49-F238E27FC236}">
                <a16:creationId xmlns:a16="http://schemas.microsoft.com/office/drawing/2014/main" xmlns="" id="{64A143E8-FC92-4600-9169-3DC8BBEF2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4708" y="5370593"/>
            <a:ext cx="51072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需要辅助线吗？怎样添加？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2AA6C2-EEC6-4D6D-9243-F60057933A6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32D5185-EC4A-4A16-BDE1-ED52E91954BA}"/>
              </a:ext>
            </a:extLst>
          </p:cNvPr>
          <p:cNvSpPr txBox="1"/>
          <p:nvPr/>
        </p:nvSpPr>
        <p:spPr>
          <a:xfrm>
            <a:off x="154733" y="989647"/>
            <a:ext cx="7311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类型一：含一个拐点的平行线问题</a:t>
            </a: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xmlns="" id="{2AA746A0-4939-4689-99E7-59D2D47F2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9420" y="3628181"/>
            <a:ext cx="3978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</a:p>
        </p:txBody>
      </p:sp>
      <p:sp>
        <p:nvSpPr>
          <p:cNvPr id="19" name="Line 15">
            <a:extLst>
              <a:ext uri="{FF2B5EF4-FFF2-40B4-BE49-F238E27FC236}">
                <a16:creationId xmlns:a16="http://schemas.microsoft.com/office/drawing/2014/main" xmlns="" id="{F2EA8655-374A-4250-ADA1-0E71A6B01D9E}"/>
              </a:ext>
            </a:extLst>
          </p:cNvPr>
          <p:cNvSpPr>
            <a:spLocks noChangeShapeType="1"/>
          </p:cNvSpPr>
          <p:nvPr/>
        </p:nvSpPr>
        <p:spPr bwMode="auto">
          <a:xfrm>
            <a:off x="9134058" y="3941459"/>
            <a:ext cx="2160586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D5C683D6-33F4-41D0-AA17-C12D2C1F791F}"/>
              </a:ext>
            </a:extLst>
          </p:cNvPr>
          <p:cNvSpPr/>
          <p:nvPr/>
        </p:nvSpPr>
        <p:spPr>
          <a:xfrm>
            <a:off x="365232" y="2908380"/>
            <a:ext cx="75160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BED=360°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b="1" i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（平面内两条直线都与同一条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直线平行，这两条直线互相平行）</a:t>
            </a:r>
          </a:p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∴∠B+∠BEF=180°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∠D+∠DEF=180°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（两直线平行，同旁内角互补）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BEF+ ∠DEF 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BED=360°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4D4268E-055A-411E-9995-9AFBF307C404}"/>
              </a:ext>
            </a:extLst>
          </p:cNvPr>
          <p:cNvSpPr txBox="1"/>
          <p:nvPr/>
        </p:nvSpPr>
        <p:spPr>
          <a:xfrm>
            <a:off x="154733" y="989647"/>
            <a:ext cx="7311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类型一：含一个拐点的平行线问题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4BF6159-F9B3-403E-A4DF-84851EC2A0B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xmlns="" id="{0F47203D-0C52-4BAE-AC6D-D6EB225AA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33" y="1604420"/>
            <a:ext cx="119538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en-US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，试说明∠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之间的大小关系。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E7B707-71AF-4D10-B0F6-EB38856433B3}"/>
              </a:ext>
            </a:extLst>
          </p:cNvPr>
          <p:cNvGrpSpPr/>
          <p:nvPr/>
        </p:nvGrpSpPr>
        <p:grpSpPr>
          <a:xfrm>
            <a:off x="7968208" y="2608200"/>
            <a:ext cx="3460645" cy="2890104"/>
            <a:chOff x="3575157" y="2772812"/>
            <a:chExt cx="3748677" cy="3682192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xmlns="" id="{F0D34872-F442-4D1A-B441-177B18BF6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5612" y="3075369"/>
              <a:ext cx="295275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4">
              <a:extLst>
                <a:ext uri="{FF2B5EF4-FFF2-40B4-BE49-F238E27FC236}">
                  <a16:creationId xmlns:a16="http://schemas.microsoft.com/office/drawing/2014/main" xmlns="" id="{15063C57-43EF-49DD-B4D9-947CCF6C56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2950" y="4948619"/>
              <a:ext cx="2665413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5">
              <a:extLst>
                <a:ext uri="{FF2B5EF4-FFF2-40B4-BE49-F238E27FC236}">
                  <a16:creationId xmlns:a16="http://schemas.microsoft.com/office/drawing/2014/main" xmlns="" id="{9359B52D-D879-4739-85DA-122758B5A1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43674" y="3075370"/>
              <a:ext cx="1944688" cy="3097213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xmlns="" id="{F93B7940-07F0-41E7-84F9-C0897C70FE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43674" y="4948620"/>
              <a:ext cx="1944688" cy="1223963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xmlns="" id="{091A2EB0-048E-42F8-BDC7-97AA196862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5157" y="2772812"/>
              <a:ext cx="46038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xmlns="" id="{A3145DB8-783A-4002-8FC7-F45A749B40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4216" y="2772812"/>
              <a:ext cx="43313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xmlns="" id="{54F280A9-56C6-4FBA-B0C3-89B6B99EBC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427" y="4653136"/>
              <a:ext cx="43954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</a:t>
              </a: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4811E829-DDC9-4C24-95AA-2F9FE61CD9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4216" y="4644425"/>
              <a:ext cx="479618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</a:t>
              </a: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xmlns="" id="{6101A101-AA19-443B-BC13-46DFD25CDA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7287" y="5870229"/>
              <a:ext cx="3978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</a:t>
              </a:r>
            </a:p>
          </p:txBody>
        </p:sp>
      </p:grpSp>
      <p:sp>
        <p:nvSpPr>
          <p:cNvPr id="20" name="Text Box 11">
            <a:extLst>
              <a:ext uri="{FF2B5EF4-FFF2-40B4-BE49-F238E27FC236}">
                <a16:creationId xmlns:a16="http://schemas.microsoft.com/office/drawing/2014/main" xmlns="" id="{4B380D64-290B-46CE-B47B-8E364B766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9107" y="4984247"/>
            <a:ext cx="3672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</a:p>
        </p:txBody>
      </p:sp>
      <p:sp>
        <p:nvSpPr>
          <p:cNvPr id="21" name="Line 15">
            <a:extLst>
              <a:ext uri="{FF2B5EF4-FFF2-40B4-BE49-F238E27FC236}">
                <a16:creationId xmlns:a16="http://schemas.microsoft.com/office/drawing/2014/main" xmlns="" id="{997C35F6-950A-49F0-B751-F70D06485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9279098" y="5276635"/>
            <a:ext cx="2160586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4C94B12-3CD8-4893-82F6-AACE70CCD490}"/>
              </a:ext>
            </a:extLst>
          </p:cNvPr>
          <p:cNvSpPr/>
          <p:nvPr/>
        </p:nvSpPr>
        <p:spPr>
          <a:xfrm>
            <a:off x="365232" y="2908380"/>
            <a:ext cx="79357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b="1" i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（平面内两条直线都与同一条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直线平行，这两条直线互相平行）</a:t>
            </a:r>
          </a:p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∴∠B=∠BEF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∠D=∠DEF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（两直线平行，内错角相等）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DEF+ ∠BED 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BEF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Box 13">
            <a:extLst>
              <a:ext uri="{FF2B5EF4-FFF2-40B4-BE49-F238E27FC236}">
                <a16:creationId xmlns:a16="http://schemas.microsoft.com/office/drawing/2014/main" xmlns="" id="{3D5A2AB6-5D8B-4896-952F-6A8B4EB73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4708" y="5527081"/>
            <a:ext cx="51072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需要辅助线吗？怎样添加？</a:t>
            </a:r>
          </a:p>
        </p:txBody>
      </p:sp>
    </p:spTree>
    <p:extLst>
      <p:ext uri="{BB962C8B-B14F-4D97-AF65-F5344CB8AC3E}">
        <p14:creationId xmlns:p14="http://schemas.microsoft.com/office/powerpoint/2010/main" val="311666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4D4268E-055A-411E-9995-9AFBF307C404}"/>
              </a:ext>
            </a:extLst>
          </p:cNvPr>
          <p:cNvSpPr txBox="1"/>
          <p:nvPr/>
        </p:nvSpPr>
        <p:spPr>
          <a:xfrm>
            <a:off x="154733" y="989647"/>
            <a:ext cx="7311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类型一：含一个拐点的平行线问题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4BF6159-F9B3-403E-A4DF-84851EC2A0B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xmlns="" id="{0F47203D-0C52-4BAE-AC6D-D6EB225AA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33" y="1604420"/>
            <a:ext cx="119538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en-US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，试说明∠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之间的大小关系。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E7B707-71AF-4D10-B0F6-EB38856433B3}"/>
              </a:ext>
            </a:extLst>
          </p:cNvPr>
          <p:cNvGrpSpPr/>
          <p:nvPr/>
        </p:nvGrpSpPr>
        <p:grpSpPr>
          <a:xfrm>
            <a:off x="7752184" y="2580146"/>
            <a:ext cx="3460645" cy="2883142"/>
            <a:chOff x="3575157" y="1564589"/>
            <a:chExt cx="3748677" cy="3673322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xmlns="" id="{F0D34872-F442-4D1A-B441-177B18BF6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5612" y="3075369"/>
              <a:ext cx="295275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4">
              <a:extLst>
                <a:ext uri="{FF2B5EF4-FFF2-40B4-BE49-F238E27FC236}">
                  <a16:creationId xmlns:a16="http://schemas.microsoft.com/office/drawing/2014/main" xmlns="" id="{15063C57-43EF-49DD-B4D9-947CCF6C56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2950" y="4948619"/>
              <a:ext cx="2665413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5">
              <a:extLst>
                <a:ext uri="{FF2B5EF4-FFF2-40B4-BE49-F238E27FC236}">
                  <a16:creationId xmlns:a16="http://schemas.microsoft.com/office/drawing/2014/main" xmlns="" id="{9359B52D-D879-4739-85DA-122758B5A1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59192" y="1908387"/>
              <a:ext cx="1129169" cy="1166984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xmlns="" id="{F93B7940-07F0-41E7-84F9-C0897C70FE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9192" y="1908387"/>
              <a:ext cx="1129171" cy="3040233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xmlns="" id="{091A2EB0-048E-42F8-BDC7-97AA196862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5157" y="2772812"/>
              <a:ext cx="46038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xmlns="" id="{A3145DB8-783A-4002-8FC7-F45A749B40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4216" y="2772812"/>
              <a:ext cx="43313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xmlns="" id="{54F280A9-56C6-4FBA-B0C3-89B6B99EBC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427" y="4653136"/>
              <a:ext cx="43954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</a:t>
              </a: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4811E829-DDC9-4C24-95AA-2F9FE61CD9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4216" y="4644425"/>
              <a:ext cx="479618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</a:t>
              </a: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xmlns="" id="{6101A101-AA19-443B-BC13-46DFD25CDA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385160" y="1564589"/>
              <a:ext cx="530036" cy="745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</a:t>
              </a:r>
            </a:p>
          </p:txBody>
        </p:sp>
      </p:grpSp>
      <p:sp>
        <p:nvSpPr>
          <p:cNvPr id="20" name="Text Box 11">
            <a:extLst>
              <a:ext uri="{FF2B5EF4-FFF2-40B4-BE49-F238E27FC236}">
                <a16:creationId xmlns:a16="http://schemas.microsoft.com/office/drawing/2014/main" xmlns="" id="{4B380D64-290B-46CE-B47B-8E364B766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1313" y="2580145"/>
            <a:ext cx="3672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</a:p>
        </p:txBody>
      </p:sp>
      <p:sp>
        <p:nvSpPr>
          <p:cNvPr id="21" name="Line 15">
            <a:extLst>
              <a:ext uri="{FF2B5EF4-FFF2-40B4-BE49-F238E27FC236}">
                <a16:creationId xmlns:a16="http://schemas.microsoft.com/office/drawing/2014/main" xmlns="" id="{997C35F6-950A-49F0-B751-F70D064851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81447" y="2849988"/>
            <a:ext cx="1722192" cy="741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FE8D978-ACCB-439D-9A31-3E7AFD927E53}"/>
              </a:ext>
            </a:extLst>
          </p:cNvPr>
          <p:cNvSpPr/>
          <p:nvPr/>
        </p:nvSpPr>
        <p:spPr>
          <a:xfrm>
            <a:off x="365232" y="2908380"/>
            <a:ext cx="79357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解：∠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理由：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过点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</a:t>
            </a:r>
            <a:r>
              <a:rPr lang="zh-CN" alt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b="1" i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 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（已知）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（平面内两条直线都与同一条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直线平行，这两条直线互相平行）</a:t>
            </a:r>
          </a:p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∴∠B=∠BEF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∠D=∠DEF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（两直线平行，内错角相等）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BEF+ ∠BED 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DEF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∴ 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 Box 13">
            <a:extLst>
              <a:ext uri="{FF2B5EF4-FFF2-40B4-BE49-F238E27FC236}">
                <a16:creationId xmlns:a16="http://schemas.microsoft.com/office/drawing/2014/main" xmlns="" id="{7D713F62-73DB-43A7-AE0D-E65F9B771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4708" y="5527081"/>
            <a:ext cx="51072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需要辅助线吗？怎样添加？</a:t>
            </a:r>
          </a:p>
        </p:txBody>
      </p:sp>
    </p:spTree>
    <p:extLst>
      <p:ext uri="{BB962C8B-B14F-4D97-AF65-F5344CB8AC3E}">
        <p14:creationId xmlns:p14="http://schemas.microsoft.com/office/powerpoint/2010/main" val="214186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E905E0-7C55-45F3-8A8E-23215190EF6E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模型归纳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994771E-7959-4AF5-831B-B194820C2F7E}"/>
              </a:ext>
            </a:extLst>
          </p:cNvPr>
          <p:cNvGrpSpPr/>
          <p:nvPr/>
        </p:nvGrpSpPr>
        <p:grpSpPr>
          <a:xfrm>
            <a:off x="549861" y="1487109"/>
            <a:ext cx="2286344" cy="1465605"/>
            <a:chOff x="7536160" y="1988840"/>
            <a:chExt cx="4680193" cy="2817741"/>
          </a:xfrm>
        </p:grpSpPr>
        <p:sp>
          <p:nvSpPr>
            <p:cNvPr id="3" name="Line 3">
              <a:extLst>
                <a:ext uri="{FF2B5EF4-FFF2-40B4-BE49-F238E27FC236}">
                  <a16:creationId xmlns:a16="http://schemas.microsoft.com/office/drawing/2014/main" xmlns="" id="{9DFFEC1A-A7BE-4C06-9859-061EFD32F3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8208" y="2349201"/>
              <a:ext cx="295275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Line 4">
              <a:extLst>
                <a:ext uri="{FF2B5EF4-FFF2-40B4-BE49-F238E27FC236}">
                  <a16:creationId xmlns:a16="http://schemas.microsoft.com/office/drawing/2014/main" xmlns="" id="{1A5DCD93-EB0B-4198-AE78-12F40BFB15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5546" y="4509789"/>
              <a:ext cx="2665412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Line 5">
              <a:extLst>
                <a:ext uri="{FF2B5EF4-FFF2-40B4-BE49-F238E27FC236}">
                  <a16:creationId xmlns:a16="http://schemas.microsoft.com/office/drawing/2014/main" xmlns="" id="{E1A3341F-F2E4-4238-88CC-D2B562A505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23972" y="2349201"/>
              <a:ext cx="1296987" cy="129540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xmlns="" id="{19323B7F-1C09-46D9-A9EF-FAB3533D0B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46196" y="3644601"/>
              <a:ext cx="1274762" cy="865188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Text Box 7">
              <a:extLst>
                <a:ext uri="{FF2B5EF4-FFF2-40B4-BE49-F238E27FC236}">
                  <a16:creationId xmlns:a16="http://schemas.microsoft.com/office/drawing/2014/main" xmlns="" id="{D5DA8E85-DA85-43E1-AB1C-F0EBBA897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36160" y="1989558"/>
              <a:ext cx="46038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 Box 8">
              <a:extLst>
                <a:ext uri="{FF2B5EF4-FFF2-40B4-BE49-F238E27FC236}">
                  <a16:creationId xmlns:a16="http://schemas.microsoft.com/office/drawing/2014/main" xmlns="" id="{442FB934-50C7-4E9C-86F9-5BD7B73101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47933" y="1988840"/>
              <a:ext cx="43313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 Box 9">
              <a:extLst>
                <a:ext uri="{FF2B5EF4-FFF2-40B4-BE49-F238E27FC236}">
                  <a16:creationId xmlns:a16="http://schemas.microsoft.com/office/drawing/2014/main" xmlns="" id="{6C637E25-0FC0-400E-9644-0059F8913E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6200" y="4213095"/>
              <a:ext cx="43954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 Box 10">
              <a:extLst>
                <a:ext uri="{FF2B5EF4-FFF2-40B4-BE49-F238E27FC236}">
                  <a16:creationId xmlns:a16="http://schemas.microsoft.com/office/drawing/2014/main" xmlns="" id="{E9468894-DA4C-4139-811C-F3C8103EB0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48528" y="4221806"/>
              <a:ext cx="479618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</a:t>
              </a:r>
            </a:p>
          </p:txBody>
        </p:sp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xmlns="" id="{9DF1047C-7317-4A0E-9C7C-BB4430DB26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6526" y="3348999"/>
              <a:ext cx="3978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</a:t>
              </a:r>
            </a:p>
          </p:txBody>
        </p:sp>
        <p:grpSp>
          <p:nvGrpSpPr>
            <p:cNvPr id="12" name="Group 17">
              <a:extLst>
                <a:ext uri="{FF2B5EF4-FFF2-40B4-BE49-F238E27FC236}">
                  <a16:creationId xmlns:a16="http://schemas.microsoft.com/office/drawing/2014/main" xmlns="" id="{2764DA02-2BC3-45B6-8036-8A9EAC1499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23968" y="3285833"/>
              <a:ext cx="2592385" cy="584201"/>
              <a:chOff x="3923" y="2011"/>
              <a:chExt cx="1633" cy="368"/>
            </a:xfrm>
            <a:noFill/>
          </p:grpSpPr>
          <p:sp>
            <p:nvSpPr>
              <p:cNvPr id="13" name="Line 15">
                <a:extLst>
                  <a:ext uri="{FF2B5EF4-FFF2-40B4-BE49-F238E27FC236}">
                    <a16:creationId xmlns:a16="http://schemas.microsoft.com/office/drawing/2014/main" xmlns="" id="{7ED50037-524B-47D5-ABA5-20C01F088B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2225"/>
                <a:ext cx="1361" cy="0"/>
              </a:xfrm>
              <a:prstGeom prst="line">
                <a:avLst/>
              </a:prstGeom>
              <a:grp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4" name="Text Box 16">
                <a:extLst>
                  <a:ext uri="{FF2B5EF4-FFF2-40B4-BE49-F238E27FC236}">
                    <a16:creationId xmlns:a16="http://schemas.microsoft.com/office/drawing/2014/main" xmlns="" id="{149E7809-AB4E-4D00-B3C5-EA3795014A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09" y="2011"/>
                <a:ext cx="24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F</a:t>
                </a: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BC8BDABE-8606-40E9-97D6-2B300D7808D7}"/>
              </a:ext>
            </a:extLst>
          </p:cNvPr>
          <p:cNvGrpSpPr/>
          <p:nvPr/>
        </p:nvGrpSpPr>
        <p:grpSpPr>
          <a:xfrm>
            <a:off x="3444361" y="1487109"/>
            <a:ext cx="2134923" cy="1555241"/>
            <a:chOff x="7536160" y="2382796"/>
            <a:chExt cx="4052922" cy="2729297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BCCEF0DA-F274-40AE-BD06-F56937DBBC12}"/>
                </a:ext>
              </a:extLst>
            </p:cNvPr>
            <p:cNvGrpSpPr/>
            <p:nvPr/>
          </p:nvGrpSpPr>
          <p:grpSpPr>
            <a:xfrm>
              <a:off x="7536160" y="2382796"/>
              <a:ext cx="4052922" cy="2729297"/>
              <a:chOff x="3568434" y="2324048"/>
              <a:chExt cx="5226870" cy="2943892"/>
            </a:xfrm>
          </p:grpSpPr>
          <p:sp>
            <p:nvSpPr>
              <p:cNvPr id="17" name="Line 3">
                <a:extLst>
                  <a:ext uri="{FF2B5EF4-FFF2-40B4-BE49-F238E27FC236}">
                    <a16:creationId xmlns:a16="http://schemas.microsoft.com/office/drawing/2014/main" xmlns="" id="{CAAD3AC0-24FB-4329-9369-4996281984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1313" y="2708275"/>
                <a:ext cx="295275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Line 4">
                <a:extLst>
                  <a:ext uri="{FF2B5EF4-FFF2-40B4-BE49-F238E27FC236}">
                    <a16:creationId xmlns:a16="http://schemas.microsoft.com/office/drawing/2014/main" xmlns="" id="{3109015B-C730-403A-9238-89A11CA1AC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8651" y="4868863"/>
                <a:ext cx="2665413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Line 5">
                <a:extLst>
                  <a:ext uri="{FF2B5EF4-FFF2-40B4-BE49-F238E27FC236}">
                    <a16:creationId xmlns:a16="http://schemas.microsoft.com/office/drawing/2014/main" xmlns="" id="{F26CF0CC-039F-4B55-9202-37910AD666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04064" y="2708275"/>
                <a:ext cx="1368425" cy="12969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Line 6">
                <a:extLst>
                  <a:ext uri="{FF2B5EF4-FFF2-40B4-BE49-F238E27FC236}">
                    <a16:creationId xmlns:a16="http://schemas.microsoft.com/office/drawing/2014/main" xmlns="" id="{83A7840C-6A9A-4D6A-893E-77220B5941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04064" y="4005263"/>
                <a:ext cx="1368425" cy="8636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Text Box 7">
                <a:extLst>
                  <a:ext uri="{FF2B5EF4-FFF2-40B4-BE49-F238E27FC236}">
                    <a16:creationId xmlns:a16="http://schemas.microsoft.com/office/drawing/2014/main" xmlns="" id="{BBE4F945-DF65-4F34-95F5-4D322C0A7D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8434" y="2380309"/>
                <a:ext cx="46038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A</a:t>
                </a:r>
              </a:p>
            </p:txBody>
          </p:sp>
          <p:sp>
            <p:nvSpPr>
              <p:cNvPr id="22" name="Text Box 8">
                <a:extLst>
                  <a:ext uri="{FF2B5EF4-FFF2-40B4-BE49-F238E27FC236}">
                    <a16:creationId xmlns:a16="http://schemas.microsoft.com/office/drawing/2014/main" xmlns="" id="{59B99464-45E5-4AB6-9F04-FB51AE800C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7579" y="2324048"/>
                <a:ext cx="43313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B</a:t>
                </a:r>
              </a:p>
            </p:txBody>
          </p:sp>
          <p:sp>
            <p:nvSpPr>
              <p:cNvPr id="23" name="Text Box 9">
                <a:extLst>
                  <a:ext uri="{FF2B5EF4-FFF2-40B4-BE49-F238E27FC236}">
                    <a16:creationId xmlns:a16="http://schemas.microsoft.com/office/drawing/2014/main" xmlns="" id="{9CD20F2D-55FB-4AA7-9028-C91CB97E2C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03610" y="4560187"/>
                <a:ext cx="439544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C</a:t>
                </a:r>
              </a:p>
            </p:txBody>
          </p:sp>
          <p:sp>
            <p:nvSpPr>
              <p:cNvPr id="24" name="Text Box 10">
                <a:extLst>
                  <a:ext uri="{FF2B5EF4-FFF2-40B4-BE49-F238E27FC236}">
                    <a16:creationId xmlns:a16="http://schemas.microsoft.com/office/drawing/2014/main" xmlns="" id="{3E73D7C4-A3F9-48E1-B2AC-6E15AD69D4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04062" y="4683165"/>
                <a:ext cx="479617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D</a:t>
                </a:r>
              </a:p>
            </p:txBody>
          </p:sp>
          <p:sp>
            <p:nvSpPr>
              <p:cNvPr id="25" name="Text Box 11">
                <a:extLst>
                  <a:ext uri="{FF2B5EF4-FFF2-40B4-BE49-F238E27FC236}">
                    <a16:creationId xmlns:a16="http://schemas.microsoft.com/office/drawing/2014/main" xmlns="" id="{F2434FD4-FD4F-497D-8FBD-D3EE11A373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97438" y="3667353"/>
                <a:ext cx="397866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/>
                  <a:t>E</a:t>
                </a:r>
              </a:p>
            </p:txBody>
          </p:sp>
        </p:grpSp>
        <p:sp>
          <p:nvSpPr>
            <p:cNvPr id="26" name="Text Box 11">
              <a:extLst>
                <a:ext uri="{FF2B5EF4-FFF2-40B4-BE49-F238E27FC236}">
                  <a16:creationId xmlns:a16="http://schemas.microsoft.com/office/drawing/2014/main" xmlns="" id="{6A517CE5-851D-4F5A-8B71-229F94A8A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9420" y="3628181"/>
              <a:ext cx="39786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  <p:sp>
          <p:nvSpPr>
            <p:cNvPr id="27" name="Line 15">
              <a:extLst>
                <a:ext uri="{FF2B5EF4-FFF2-40B4-BE49-F238E27FC236}">
                  <a16:creationId xmlns:a16="http://schemas.microsoft.com/office/drawing/2014/main" xmlns="" id="{9882FE02-C66A-4E2A-B4A7-E06F064708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34058" y="3941459"/>
              <a:ext cx="216058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67777313-788D-436C-B060-8BE463DECD72}"/>
              </a:ext>
            </a:extLst>
          </p:cNvPr>
          <p:cNvGrpSpPr/>
          <p:nvPr/>
        </p:nvGrpSpPr>
        <p:grpSpPr>
          <a:xfrm>
            <a:off x="6277103" y="1572170"/>
            <a:ext cx="2462531" cy="1606229"/>
            <a:chOff x="7968208" y="2608200"/>
            <a:chExt cx="3788195" cy="2960822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2F6ECC25-EED2-45D1-96F2-68612D89D309}"/>
                </a:ext>
              </a:extLst>
            </p:cNvPr>
            <p:cNvGrpSpPr/>
            <p:nvPr/>
          </p:nvGrpSpPr>
          <p:grpSpPr>
            <a:xfrm>
              <a:off x="7968208" y="2608200"/>
              <a:ext cx="3460645" cy="2890104"/>
              <a:chOff x="3575157" y="2772812"/>
              <a:chExt cx="3748677" cy="3682192"/>
            </a:xfrm>
          </p:grpSpPr>
          <p:sp>
            <p:nvSpPr>
              <p:cNvPr id="30" name="Line 3">
                <a:extLst>
                  <a:ext uri="{FF2B5EF4-FFF2-40B4-BE49-F238E27FC236}">
                    <a16:creationId xmlns:a16="http://schemas.microsoft.com/office/drawing/2014/main" xmlns="" id="{771378C1-6DA4-4272-BA20-39615A80F2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5612" y="3075369"/>
                <a:ext cx="295275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Line 4">
                <a:extLst>
                  <a:ext uri="{FF2B5EF4-FFF2-40B4-BE49-F238E27FC236}">
                    <a16:creationId xmlns:a16="http://schemas.microsoft.com/office/drawing/2014/main" xmlns="" id="{53F9C328-0563-456E-BCFF-3EB9EE80B9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950" y="4948619"/>
                <a:ext cx="2665413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Line 5">
                <a:extLst>
                  <a:ext uri="{FF2B5EF4-FFF2-40B4-BE49-F238E27FC236}">
                    <a16:creationId xmlns:a16="http://schemas.microsoft.com/office/drawing/2014/main" xmlns="" id="{1C659834-B6CB-4F2D-B36B-860404EB2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43674" y="3075370"/>
                <a:ext cx="1944688" cy="3097213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Line 6">
                <a:extLst>
                  <a:ext uri="{FF2B5EF4-FFF2-40B4-BE49-F238E27FC236}">
                    <a16:creationId xmlns:a16="http://schemas.microsoft.com/office/drawing/2014/main" xmlns="" id="{144D85C3-F0F0-4FFC-AF56-617563C47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43674" y="4948620"/>
                <a:ext cx="1944688" cy="1223963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Text Box 7">
                <a:extLst>
                  <a:ext uri="{FF2B5EF4-FFF2-40B4-BE49-F238E27FC236}">
                    <a16:creationId xmlns:a16="http://schemas.microsoft.com/office/drawing/2014/main" xmlns="" id="{0DE9C94A-F795-4C89-BE78-972780199A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5157" y="2772812"/>
                <a:ext cx="46038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5" name="Text Box 8">
                <a:extLst>
                  <a:ext uri="{FF2B5EF4-FFF2-40B4-BE49-F238E27FC236}">
                    <a16:creationId xmlns:a16="http://schemas.microsoft.com/office/drawing/2014/main" xmlns="" id="{56148483-C772-4EEE-95F9-9A44D96349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2772812"/>
                <a:ext cx="43313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6" name="Text Box 9">
                <a:extLst>
                  <a:ext uri="{FF2B5EF4-FFF2-40B4-BE49-F238E27FC236}">
                    <a16:creationId xmlns:a16="http://schemas.microsoft.com/office/drawing/2014/main" xmlns="" id="{545BCCCF-F1E4-446F-84B3-3EA89A81A9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8427" y="4653136"/>
                <a:ext cx="439544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7" name="Text Box 10">
                <a:extLst>
                  <a:ext uri="{FF2B5EF4-FFF2-40B4-BE49-F238E27FC236}">
                    <a16:creationId xmlns:a16="http://schemas.microsoft.com/office/drawing/2014/main" xmlns="" id="{C20A1B37-9180-4617-8196-45F4C0201A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4644425"/>
                <a:ext cx="479618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38" name="Text Box 11">
                <a:extLst>
                  <a:ext uri="{FF2B5EF4-FFF2-40B4-BE49-F238E27FC236}">
                    <a16:creationId xmlns:a16="http://schemas.microsoft.com/office/drawing/2014/main" xmlns="" id="{08B82B73-54F2-4CE5-8CAD-BCADC079B5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7287" y="5870229"/>
                <a:ext cx="397866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</a:t>
                </a:r>
              </a:p>
            </p:txBody>
          </p:sp>
        </p:grpSp>
        <p:sp>
          <p:nvSpPr>
            <p:cNvPr id="39" name="Text Box 11">
              <a:extLst>
                <a:ext uri="{FF2B5EF4-FFF2-40B4-BE49-F238E27FC236}">
                  <a16:creationId xmlns:a16="http://schemas.microsoft.com/office/drawing/2014/main" xmlns="" id="{F324792C-6496-48CE-9A12-1E20617EA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9107" y="4984247"/>
              <a:ext cx="36729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  <p:sp>
          <p:nvSpPr>
            <p:cNvPr id="40" name="Line 15">
              <a:extLst>
                <a:ext uri="{FF2B5EF4-FFF2-40B4-BE49-F238E27FC236}">
                  <a16:creationId xmlns:a16="http://schemas.microsoft.com/office/drawing/2014/main" xmlns="" id="{1D6F4033-1518-43F5-88B1-CB57BB59B6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79098" y="5276635"/>
              <a:ext cx="216058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26B1DEE5-870C-45A2-9523-F53D5F7DE0BD}"/>
              </a:ext>
            </a:extLst>
          </p:cNvPr>
          <p:cNvGrpSpPr/>
          <p:nvPr/>
        </p:nvGrpSpPr>
        <p:grpSpPr>
          <a:xfrm>
            <a:off x="9168203" y="1532297"/>
            <a:ext cx="2481737" cy="1656184"/>
            <a:chOff x="7752184" y="2580145"/>
            <a:chExt cx="4056425" cy="2883143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B86E4BBD-6983-44C3-9643-C9C91265DD3B}"/>
                </a:ext>
              </a:extLst>
            </p:cNvPr>
            <p:cNvGrpSpPr/>
            <p:nvPr/>
          </p:nvGrpSpPr>
          <p:grpSpPr>
            <a:xfrm>
              <a:off x="7752184" y="2580146"/>
              <a:ext cx="3460645" cy="2883142"/>
              <a:chOff x="3575157" y="1564589"/>
              <a:chExt cx="3748677" cy="3673322"/>
            </a:xfrm>
          </p:grpSpPr>
          <p:sp>
            <p:nvSpPr>
              <p:cNvPr id="43" name="Line 3">
                <a:extLst>
                  <a:ext uri="{FF2B5EF4-FFF2-40B4-BE49-F238E27FC236}">
                    <a16:creationId xmlns:a16="http://schemas.microsoft.com/office/drawing/2014/main" xmlns="" id="{6805F4BD-D1DB-4C5E-AFA3-8B5B83AA60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5612" y="3075369"/>
                <a:ext cx="2952750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Line 4">
                <a:extLst>
                  <a:ext uri="{FF2B5EF4-FFF2-40B4-BE49-F238E27FC236}">
                    <a16:creationId xmlns:a16="http://schemas.microsoft.com/office/drawing/2014/main" xmlns="" id="{E45DDF9D-941F-4504-A573-5CD900D05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950" y="4948619"/>
                <a:ext cx="2665413" cy="0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Line 5">
                <a:extLst>
                  <a:ext uri="{FF2B5EF4-FFF2-40B4-BE49-F238E27FC236}">
                    <a16:creationId xmlns:a16="http://schemas.microsoft.com/office/drawing/2014/main" xmlns="" id="{69094EEA-6A1F-42D4-8A8B-98ED1D07D9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59192" y="1908387"/>
                <a:ext cx="1129169" cy="1166984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Line 6">
                <a:extLst>
                  <a:ext uri="{FF2B5EF4-FFF2-40B4-BE49-F238E27FC236}">
                    <a16:creationId xmlns:a16="http://schemas.microsoft.com/office/drawing/2014/main" xmlns="" id="{419A0A92-79AA-458E-85E1-A10A8CB8A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9192" y="1908387"/>
                <a:ext cx="1129171" cy="3040233"/>
              </a:xfrm>
              <a:prstGeom prst="line">
                <a:avLst/>
              </a:prstGeom>
              <a:noFill/>
              <a:ln w="38100">
                <a:solidFill>
                  <a:schemeClr val="tx1">
                    <a:lumMod val="95000"/>
                    <a:lumOff val="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Text Box 7">
                <a:extLst>
                  <a:ext uri="{FF2B5EF4-FFF2-40B4-BE49-F238E27FC236}">
                    <a16:creationId xmlns:a16="http://schemas.microsoft.com/office/drawing/2014/main" xmlns="" id="{050FC6BC-6FB5-4B3C-950A-778736E786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5157" y="2772812"/>
                <a:ext cx="46038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48" name="Text Box 8">
                <a:extLst>
                  <a:ext uri="{FF2B5EF4-FFF2-40B4-BE49-F238E27FC236}">
                    <a16:creationId xmlns:a16="http://schemas.microsoft.com/office/drawing/2014/main" xmlns="" id="{CE01BAFE-354D-4EDC-B9A3-40B9B42EB3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2772812"/>
                <a:ext cx="433132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49" name="Text Box 9">
                <a:extLst>
                  <a:ext uri="{FF2B5EF4-FFF2-40B4-BE49-F238E27FC236}">
                    <a16:creationId xmlns:a16="http://schemas.microsoft.com/office/drawing/2014/main" xmlns="" id="{0E767DB1-13B7-4AC5-BD68-DBAF3C08EE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8427" y="4653136"/>
                <a:ext cx="439544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50" name="Text Box 10">
                <a:extLst>
                  <a:ext uri="{FF2B5EF4-FFF2-40B4-BE49-F238E27FC236}">
                    <a16:creationId xmlns:a16="http://schemas.microsoft.com/office/drawing/2014/main" xmlns="" id="{3688EF75-5869-4F09-8D87-64EEFF5ABC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4216" y="4644425"/>
                <a:ext cx="479618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51" name="Text Box 11">
                <a:extLst>
                  <a:ext uri="{FF2B5EF4-FFF2-40B4-BE49-F238E27FC236}">
                    <a16:creationId xmlns:a16="http://schemas.microsoft.com/office/drawing/2014/main" xmlns="" id="{84D7B83D-0475-4906-880D-5646439FB5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5385160" y="1564589"/>
                <a:ext cx="530036" cy="7450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</a:t>
                </a:r>
              </a:p>
            </p:txBody>
          </p:sp>
        </p:grpSp>
        <p:sp>
          <p:nvSpPr>
            <p:cNvPr id="52" name="Text Box 11">
              <a:extLst>
                <a:ext uri="{FF2B5EF4-FFF2-40B4-BE49-F238E27FC236}">
                  <a16:creationId xmlns:a16="http://schemas.microsoft.com/office/drawing/2014/main" xmlns="" id="{914BA947-D42B-4F00-B5BD-6E445AE065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1313" y="2580145"/>
              <a:ext cx="36729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</a:p>
          </p:txBody>
        </p:sp>
        <p:sp>
          <p:nvSpPr>
            <p:cNvPr id="53" name="Line 15">
              <a:extLst>
                <a:ext uri="{FF2B5EF4-FFF2-40B4-BE49-F238E27FC236}">
                  <a16:creationId xmlns:a16="http://schemas.microsoft.com/office/drawing/2014/main" xmlns="" id="{AFAFBC75-944C-4223-A8A2-CB3D0FB4E9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81447" y="2849988"/>
              <a:ext cx="1722192" cy="74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736E0258-C23B-4A05-9CC8-717E69A5218B}"/>
              </a:ext>
            </a:extLst>
          </p:cNvPr>
          <p:cNvSpPr/>
          <p:nvPr/>
        </p:nvSpPr>
        <p:spPr>
          <a:xfrm>
            <a:off x="517803" y="3953002"/>
            <a:ext cx="2289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D=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</a:t>
            </a:r>
            <a:endParaRPr lang="zh-CN" altLang="en-US" sz="2400" b="1" dirty="0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EF110198-2BA3-4EA8-A232-5701BA0EFBCB}"/>
              </a:ext>
            </a:extLst>
          </p:cNvPr>
          <p:cNvSpPr/>
          <p:nvPr/>
        </p:nvSpPr>
        <p:spPr>
          <a:xfrm>
            <a:off x="3050058" y="3926607"/>
            <a:ext cx="3110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BED=360°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BA43DF4B-7DB5-48C2-86DF-528DCD20F87B}"/>
              </a:ext>
            </a:extLst>
          </p:cNvPr>
          <p:cNvSpPr/>
          <p:nvPr/>
        </p:nvSpPr>
        <p:spPr>
          <a:xfrm>
            <a:off x="6494685" y="3928328"/>
            <a:ext cx="2374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</a:t>
            </a:r>
            <a:endParaRPr lang="zh-CN" altLang="en-US" sz="2400" b="1" dirty="0"/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445D35DC-43E9-46AC-B00C-D3F021DBFB6E}"/>
              </a:ext>
            </a:extLst>
          </p:cNvPr>
          <p:cNvSpPr/>
          <p:nvPr/>
        </p:nvSpPr>
        <p:spPr>
          <a:xfrm>
            <a:off x="9263110" y="3902636"/>
            <a:ext cx="2374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B+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BED=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∠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40318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4BF6159-F9B3-403E-A4DF-84851EC2A0B4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xmlns="" id="{C327DD22-08C0-4C4E-A50E-A0B9F2D30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27" y="1092431"/>
            <a:ext cx="1170274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kumimoji="1" lang="en-US" altLang="en-US" sz="36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，试说明∠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ABE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、∠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之间的大小关系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______________________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71FED90-9894-485B-A945-02A0218B997B}"/>
              </a:ext>
            </a:extLst>
          </p:cNvPr>
          <p:cNvGrpSpPr/>
          <p:nvPr/>
        </p:nvGrpSpPr>
        <p:grpSpPr>
          <a:xfrm>
            <a:off x="7242784" y="2350293"/>
            <a:ext cx="3945614" cy="3162191"/>
            <a:chOff x="3582752" y="1871281"/>
            <a:chExt cx="5757676" cy="4197558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xmlns="" id="{94409C5A-993F-4962-BD93-99B64738D1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5275" y="4308475"/>
              <a:ext cx="2952750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4">
              <a:extLst>
                <a:ext uri="{FF2B5EF4-FFF2-40B4-BE49-F238E27FC236}">
                  <a16:creationId xmlns:a16="http://schemas.microsoft.com/office/drawing/2014/main" xmlns="" id="{26CBD086-2B05-4FA7-BEAC-F7DE0110B2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5276" y="5805488"/>
              <a:ext cx="4799013" cy="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5">
              <a:extLst>
                <a:ext uri="{FF2B5EF4-FFF2-40B4-BE49-F238E27FC236}">
                  <a16:creationId xmlns:a16="http://schemas.microsoft.com/office/drawing/2014/main" xmlns="" id="{EEABDE10-C938-4CE4-A4FC-0F4EC71406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32626" y="2565400"/>
              <a:ext cx="746125" cy="1727200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xmlns="" id="{D23917A5-2947-479F-95AB-052C9748E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8750" y="2565400"/>
              <a:ext cx="1125538" cy="3240088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xmlns="" id="{058715FE-C020-4917-BA57-20DD0E5CB2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1898" y="4167533"/>
              <a:ext cx="49404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xmlns="" id="{E2B54908-C80D-4BDD-B9A3-36C0D4FE99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9628" y="4179903"/>
              <a:ext cx="463588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xmlns="" id="{86B5E840-59E1-4101-A068-DFB9341971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2752" y="5391463"/>
              <a:ext cx="47160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</a:t>
              </a: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672ED7B3-DDE2-4021-B0B6-8A508691EF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23941" y="5422509"/>
              <a:ext cx="516487" cy="646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</a:t>
              </a: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xmlns="" id="{6B00D055-B42B-4EF7-AA8A-4C27F5DBFD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7393" y="1871281"/>
              <a:ext cx="42351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</a:t>
              </a:r>
            </a:p>
          </p:txBody>
        </p:sp>
      </p:grpSp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B39C3ECF-5CD2-4F6C-8E84-BC80CAE0B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6797" y="3943910"/>
            <a:ext cx="3672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xmlns="" id="{B7615E3C-7B13-4A17-8CCF-B86FFB2024AE}"/>
              </a:ext>
            </a:extLst>
          </p:cNvPr>
          <p:cNvSpPr>
            <a:spLocks noChangeShapeType="1"/>
          </p:cNvSpPr>
          <p:nvPr/>
        </p:nvSpPr>
        <p:spPr bwMode="auto">
          <a:xfrm>
            <a:off x="9595359" y="4188597"/>
            <a:ext cx="916889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xmlns="" id="{EAFF2E07-8882-4A1E-86CE-65B4AE227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8713" y="3464222"/>
            <a:ext cx="593364" cy="1876018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xmlns="" id="{A74F1EE8-6804-4E7A-A7F2-F2D08FD31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5015" y="5269937"/>
            <a:ext cx="3672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7DA0D70-D855-4FDE-A475-C924B01D73CE}"/>
              </a:ext>
            </a:extLst>
          </p:cNvPr>
          <p:cNvSpPr/>
          <p:nvPr/>
        </p:nvSpPr>
        <p:spPr>
          <a:xfrm>
            <a:off x="1319670" y="1628800"/>
            <a:ext cx="33105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D+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E=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∠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ABE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4145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/>
      <p:bldP spid="19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779</TotalTime>
  <Words>1123</Words>
  <Application>Microsoft Office PowerPoint</Application>
  <PresentationFormat>自定义</PresentationFormat>
  <Paragraphs>191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模板222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ckb</cp:lastModifiedBy>
  <cp:revision>27</cp:revision>
  <dcterms:created xsi:type="dcterms:W3CDTF">2007-03-01T02:57:47Z</dcterms:created>
  <dcterms:modified xsi:type="dcterms:W3CDTF">2020-04-23T10:03:30Z</dcterms:modified>
  <cp:category/>
</cp:coreProperties>
</file>